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8" r:id="rId3"/>
    <p:sldId id="260" r:id="rId4"/>
    <p:sldId id="325" r:id="rId5"/>
    <p:sldId id="266" r:id="rId6"/>
    <p:sldId id="326" r:id="rId7"/>
    <p:sldId id="264" r:id="rId8"/>
    <p:sldId id="268" r:id="rId9"/>
    <p:sldId id="327" r:id="rId10"/>
    <p:sldId id="320" r:id="rId11"/>
    <p:sldId id="270" r:id="rId12"/>
    <p:sldId id="328" r:id="rId13"/>
    <p:sldId id="272" r:id="rId14"/>
    <p:sldId id="329" r:id="rId15"/>
    <p:sldId id="330" r:id="rId16"/>
    <p:sldId id="331" r:id="rId17"/>
    <p:sldId id="333" r:id="rId18"/>
    <p:sldId id="275" r:id="rId19"/>
    <p:sldId id="276" r:id="rId20"/>
    <p:sldId id="334" r:id="rId21"/>
    <p:sldId id="280" r:id="rId22"/>
    <p:sldId id="257" r:id="rId23"/>
    <p:sldId id="282" r:id="rId24"/>
    <p:sldId id="335" r:id="rId25"/>
    <p:sldId id="284" r:id="rId26"/>
    <p:sldId id="285" r:id="rId27"/>
    <p:sldId id="336" r:id="rId28"/>
    <p:sldId id="337" r:id="rId29"/>
    <p:sldId id="288" r:id="rId30"/>
    <p:sldId id="338" r:id="rId31"/>
    <p:sldId id="290" r:id="rId32"/>
    <p:sldId id="339" r:id="rId33"/>
    <p:sldId id="293" r:id="rId34"/>
    <p:sldId id="340" r:id="rId35"/>
    <p:sldId id="295" r:id="rId36"/>
    <p:sldId id="341" r:id="rId37"/>
    <p:sldId id="297" r:id="rId38"/>
    <p:sldId id="342" r:id="rId39"/>
    <p:sldId id="281" r:id="rId40"/>
    <p:sldId id="323" r:id="rId41"/>
    <p:sldId id="299" r:id="rId42"/>
    <p:sldId id="343" r:id="rId43"/>
    <p:sldId id="344" r:id="rId44"/>
    <p:sldId id="324" r:id="rId45"/>
    <p:sldId id="302" r:id="rId46"/>
    <p:sldId id="345" r:id="rId47"/>
    <p:sldId id="346" r:id="rId48"/>
    <p:sldId id="347" r:id="rId49"/>
    <p:sldId id="348" r:id="rId50"/>
    <p:sldId id="308" r:id="rId51"/>
    <p:sldId id="349" r:id="rId52"/>
    <p:sldId id="350" r:id="rId53"/>
    <p:sldId id="351" r:id="rId54"/>
    <p:sldId id="352" r:id="rId55"/>
    <p:sldId id="353" r:id="rId56"/>
    <p:sldId id="354" r:id="rId57"/>
    <p:sldId id="355" r:id="rId58"/>
    <p:sldId id="356" r:id="rId59"/>
    <p:sldId id="317" r:id="rId60"/>
    <p:sldId id="357" r:id="rId6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0FF"/>
    <a:srgbClr val="203864"/>
    <a:srgbClr val="4472C4"/>
    <a:srgbClr val="0070C0"/>
    <a:srgbClr val="A0AFFB"/>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5033" autoAdjust="0"/>
  </p:normalViewPr>
  <p:slideViewPr>
    <p:cSldViewPr snapToGrid="0" snapToObjects="1">
      <p:cViewPr varScale="1">
        <p:scale>
          <a:sx n="75" d="100"/>
          <a:sy n="75" d="100"/>
        </p:scale>
        <p:origin x="115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B855F-76A7-4029-8C78-E74E2ABC8845}" type="datetimeFigureOut">
              <a:rPr lang="tr-TR" smtClean="0"/>
              <a:t>8.01.2023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7D6D8-AB3A-4B19-B99A-E0D9D48E8ACB}" type="slidenum">
              <a:rPr lang="tr-TR" smtClean="0"/>
              <a:t>‹#›</a:t>
            </a:fld>
            <a:endParaRPr lang="tr-TR"/>
          </a:p>
        </p:txBody>
      </p:sp>
    </p:spTree>
    <p:extLst>
      <p:ext uri="{BB962C8B-B14F-4D97-AF65-F5344CB8AC3E}">
        <p14:creationId xmlns:p14="http://schemas.microsoft.com/office/powerpoint/2010/main" val="377625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a:t>
            </a:fld>
            <a:endParaRPr lang="tr-TR"/>
          </a:p>
        </p:txBody>
      </p:sp>
    </p:spTree>
    <p:extLst>
      <p:ext uri="{BB962C8B-B14F-4D97-AF65-F5344CB8AC3E}">
        <p14:creationId xmlns:p14="http://schemas.microsoft.com/office/powerpoint/2010/main" val="194941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14</a:t>
            </a:fld>
            <a:endParaRPr lang="tr-TR"/>
          </a:p>
        </p:txBody>
      </p:sp>
    </p:spTree>
    <p:extLst>
      <p:ext uri="{BB962C8B-B14F-4D97-AF65-F5344CB8AC3E}">
        <p14:creationId xmlns:p14="http://schemas.microsoft.com/office/powerpoint/2010/main" val="119211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15</a:t>
            </a:fld>
            <a:endParaRPr lang="tr-TR"/>
          </a:p>
        </p:txBody>
      </p:sp>
    </p:spTree>
    <p:extLst>
      <p:ext uri="{BB962C8B-B14F-4D97-AF65-F5344CB8AC3E}">
        <p14:creationId xmlns:p14="http://schemas.microsoft.com/office/powerpoint/2010/main" val="45933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b="0" dirty="0"/>
              <a:t>ما هو التوتر، ما الذي لا يعتبر توتراً؟ تذكروا اللحظات التي كنتم متوترين فيها. قل للمشاركين، ما هي المواقف التي تصابون فيها بالتوتر؟ ما الذي يحدث في أجسامكم؟ واشرح للمشاركين فيزيولوجية التوتر.</a:t>
            </a:r>
            <a:endParaRPr lang="tr-TR" b="0"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16</a:t>
            </a:fld>
            <a:endParaRPr lang="tr-TR"/>
          </a:p>
        </p:txBody>
      </p:sp>
    </p:spTree>
    <p:extLst>
      <p:ext uri="{BB962C8B-B14F-4D97-AF65-F5344CB8AC3E}">
        <p14:creationId xmlns:p14="http://schemas.microsoft.com/office/powerpoint/2010/main" val="83276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17</a:t>
            </a:fld>
            <a:endParaRPr lang="tr-TR"/>
          </a:p>
        </p:txBody>
      </p:sp>
    </p:spTree>
    <p:extLst>
      <p:ext uri="{BB962C8B-B14F-4D97-AF65-F5344CB8AC3E}">
        <p14:creationId xmlns:p14="http://schemas.microsoft.com/office/powerpoint/2010/main" val="30078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18</a:t>
            </a:fld>
            <a:endParaRPr lang="tr-TR"/>
          </a:p>
        </p:txBody>
      </p:sp>
    </p:spTree>
    <p:extLst>
      <p:ext uri="{BB962C8B-B14F-4D97-AF65-F5344CB8AC3E}">
        <p14:creationId xmlns:p14="http://schemas.microsoft.com/office/powerpoint/2010/main" val="351181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19</a:t>
            </a:fld>
            <a:endParaRPr lang="tr-TR"/>
          </a:p>
        </p:txBody>
      </p:sp>
    </p:spTree>
    <p:extLst>
      <p:ext uri="{BB962C8B-B14F-4D97-AF65-F5344CB8AC3E}">
        <p14:creationId xmlns:p14="http://schemas.microsoft.com/office/powerpoint/2010/main" val="339495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b="0" dirty="0"/>
              <a:t>اسأل للمشاركين، إن تعرضنا لمواقف موترة لفترة طويلة أو بشكل متكرر، فإن أجسامنا ستبدي ردود الفعل هذه باستمرار. لذلك، برأيكم ماذا يمكن أن تكون تأثيرات ذلك على صحتنا إن عشناها لفترة طويلة؟ واستمع إلى أفكارهم حول الأمراض المحتملة.</a:t>
            </a:r>
          </a:p>
        </p:txBody>
      </p:sp>
      <p:sp>
        <p:nvSpPr>
          <p:cNvPr id="4" name="Slayt Numarası Yer Tutucusu 3"/>
          <p:cNvSpPr>
            <a:spLocks noGrp="1"/>
          </p:cNvSpPr>
          <p:nvPr>
            <p:ph type="sldNum" sz="quarter" idx="10"/>
          </p:nvPr>
        </p:nvSpPr>
        <p:spPr/>
        <p:txBody>
          <a:bodyPr/>
          <a:lstStyle/>
          <a:p>
            <a:fld id="{E6B7D6D8-AB3A-4B19-B99A-E0D9D48E8ACB}" type="slidenum">
              <a:rPr lang="tr-TR" smtClean="0"/>
              <a:t>20</a:t>
            </a:fld>
            <a:endParaRPr lang="tr-TR"/>
          </a:p>
        </p:txBody>
      </p:sp>
    </p:spTree>
    <p:extLst>
      <p:ext uri="{BB962C8B-B14F-4D97-AF65-F5344CB8AC3E}">
        <p14:creationId xmlns:p14="http://schemas.microsoft.com/office/powerpoint/2010/main" val="420415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21</a:t>
            </a:fld>
            <a:endParaRPr lang="tr-TR"/>
          </a:p>
        </p:txBody>
      </p:sp>
    </p:spTree>
    <p:extLst>
      <p:ext uri="{BB962C8B-B14F-4D97-AF65-F5344CB8AC3E}">
        <p14:creationId xmlns:p14="http://schemas.microsoft.com/office/powerpoint/2010/main" val="186344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لقد رأينا أن التوتر يمكن أن يلحق ضرراً بصحتنا. ومع ذلك، يمكننا التعامل مع التوتر. اسألوا أنفسكم الآن هذا السؤال: اقرأ الأسئلة الموجودة على الشريحة.</a:t>
            </a:r>
          </a:p>
          <a:p>
            <a:pPr marL="0" marR="0" indent="0" algn="just" defTabSz="914400" rtl="1" eaLnBrk="1" fontAlgn="auto" latinLnBrk="0" hangingPunct="1">
              <a:lnSpc>
                <a:spcPct val="100000"/>
              </a:lnSpc>
              <a:spcBef>
                <a:spcPts val="0"/>
              </a:spcBef>
              <a:spcAft>
                <a:spcPts val="0"/>
              </a:spcAft>
              <a:buClrTx/>
              <a:buSzTx/>
              <a:buFontTx/>
              <a:buNone/>
              <a:tabLst/>
              <a:defRPr/>
            </a:pPr>
            <a:r>
              <a:rPr lang="ar-SA" dirty="0"/>
              <a:t>استمع إلى إجاباتهم على السؤال واكتشف أن الناس يستخدمون عدداً من الأساليب الفعالة وغير الفعالة للتعامل مع التوتر؛ اسرد قائمة أساليب التعامل مع التوتر، قائلاً بأن الأشخاص الذين يتعاملون مع التوتر بالأساليب الفعالة يتأقلمون بشكل أفضل مع المواقف المسببة للتوتر.</a:t>
            </a:r>
          </a:p>
        </p:txBody>
      </p:sp>
      <p:sp>
        <p:nvSpPr>
          <p:cNvPr id="4" name="Slayt Numarası Yer Tutucusu 3"/>
          <p:cNvSpPr>
            <a:spLocks noGrp="1"/>
          </p:cNvSpPr>
          <p:nvPr>
            <p:ph type="sldNum" sz="quarter" idx="10"/>
          </p:nvPr>
        </p:nvSpPr>
        <p:spPr/>
        <p:txBody>
          <a:bodyPr/>
          <a:lstStyle/>
          <a:p>
            <a:fld id="{E6B7D6D8-AB3A-4B19-B99A-E0D9D48E8ACB}" type="slidenum">
              <a:rPr lang="tr-TR" smtClean="0"/>
              <a:t>22</a:t>
            </a:fld>
            <a:endParaRPr lang="tr-TR"/>
          </a:p>
        </p:txBody>
      </p:sp>
    </p:spTree>
    <p:extLst>
      <p:ext uri="{BB962C8B-B14F-4D97-AF65-F5344CB8AC3E}">
        <p14:creationId xmlns:p14="http://schemas.microsoft.com/office/powerpoint/2010/main" val="250323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23</a:t>
            </a:fld>
            <a:endParaRPr lang="tr-TR"/>
          </a:p>
        </p:txBody>
      </p:sp>
    </p:spTree>
    <p:extLst>
      <p:ext uri="{BB962C8B-B14F-4D97-AF65-F5344CB8AC3E}">
        <p14:creationId xmlns:p14="http://schemas.microsoft.com/office/powerpoint/2010/main" val="130272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 </a:t>
            </a:r>
            <a:r>
              <a:rPr lang="ar-SA" dirty="0"/>
              <a:t>اجعل المجموعة ترى الرسم الخطي لعلي وقدم التعليمات التالية:</a:t>
            </a:r>
          </a:p>
          <a:p>
            <a:pPr algn="just" rtl="1"/>
            <a:r>
              <a:rPr lang="ar-SA" dirty="0"/>
              <a:t>هذا علي. ما هي الميزات التي يمكنك من خلالها معرفة ما إن كان علي يتمتع بصحة نفسية جيدة أم لا؟ هيا، صفوا لي علي، الذي يتمتع بصحة نفسية. إن وجدوا صعوبة في الإجابة: علي، على سبيل المثال، يمكنه التغلب على الصعوبات. يعمل علي في عمل جيد ويعمل بحب. الصحة الجسدية لعلي جيدة. علي يبدو سعيداً. علي محبوب. علي لديه زواج صحي. لدى علي أصدقاء مقربون. لدى علي أهداف يسعى لتحقيقها. علي موهوب. يحب علي مساعدة الآخرين ... "</a:t>
            </a:r>
          </a:p>
          <a:p>
            <a:pPr algn="just" rtl="1"/>
            <a:r>
              <a:rPr lang="ar-SA" dirty="0"/>
              <a:t>احصل على آراء المشاركين. ثم تابع تعريف منظمة الصحة العالمية للصحة النفسية.</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a:t>
            </a:fld>
            <a:endParaRPr lang="tr-TR"/>
          </a:p>
        </p:txBody>
      </p:sp>
    </p:spTree>
    <p:extLst>
      <p:ext uri="{BB962C8B-B14F-4D97-AF65-F5344CB8AC3E}">
        <p14:creationId xmlns:p14="http://schemas.microsoft.com/office/powerpoint/2010/main" val="31840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24</a:t>
            </a:fld>
            <a:endParaRPr lang="tr-TR"/>
          </a:p>
        </p:txBody>
      </p:sp>
    </p:spTree>
    <p:extLst>
      <p:ext uri="{BB962C8B-B14F-4D97-AF65-F5344CB8AC3E}">
        <p14:creationId xmlns:p14="http://schemas.microsoft.com/office/powerpoint/2010/main" val="1905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من المهم التحدث عن مشاعرنا أيضاً عند الحديث عن التوتر. حاول الحصول على 6 تعابير للمشاعر الأساسية من المشاركين عبر طرح السؤال، هل يمكنكم تفحص الصور أدناه وذكر المشاعر التي تعكسها. الحزن والمفاجأة والفرح والاشمئزاز والغضب والخوف على التوالي.</a:t>
            </a:r>
          </a:p>
        </p:txBody>
      </p:sp>
      <p:sp>
        <p:nvSpPr>
          <p:cNvPr id="4" name="Slayt Numarası Yer Tutucusu 3"/>
          <p:cNvSpPr>
            <a:spLocks noGrp="1"/>
          </p:cNvSpPr>
          <p:nvPr>
            <p:ph type="sldNum" sz="quarter" idx="10"/>
          </p:nvPr>
        </p:nvSpPr>
        <p:spPr/>
        <p:txBody>
          <a:bodyPr/>
          <a:lstStyle/>
          <a:p>
            <a:fld id="{E6B7D6D8-AB3A-4B19-B99A-E0D9D48E8ACB}" type="slidenum">
              <a:rPr lang="tr-TR" smtClean="0"/>
              <a:t>25</a:t>
            </a:fld>
            <a:endParaRPr lang="tr-TR"/>
          </a:p>
        </p:txBody>
      </p:sp>
    </p:spTree>
    <p:extLst>
      <p:ext uri="{BB962C8B-B14F-4D97-AF65-F5344CB8AC3E}">
        <p14:creationId xmlns:p14="http://schemas.microsoft.com/office/powerpoint/2010/main" val="3072431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26</a:t>
            </a:fld>
            <a:endParaRPr lang="tr-TR"/>
          </a:p>
        </p:txBody>
      </p:sp>
    </p:spTree>
    <p:extLst>
      <p:ext uri="{BB962C8B-B14F-4D97-AF65-F5344CB8AC3E}">
        <p14:creationId xmlns:p14="http://schemas.microsoft.com/office/powerpoint/2010/main" val="369413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27</a:t>
            </a:fld>
            <a:endParaRPr lang="tr-TR"/>
          </a:p>
        </p:txBody>
      </p:sp>
    </p:spTree>
    <p:extLst>
      <p:ext uri="{BB962C8B-B14F-4D97-AF65-F5344CB8AC3E}">
        <p14:creationId xmlns:p14="http://schemas.microsoft.com/office/powerpoint/2010/main" val="259231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اسأل المجموعة؛ ما هو أول ما تقوم به عادةً عندما تغضب؟ واستمع إلى الإجابات وكرر. اسرد ما يمكن فعله لإدارة الغضب.</a:t>
            </a:r>
          </a:p>
        </p:txBody>
      </p:sp>
      <p:sp>
        <p:nvSpPr>
          <p:cNvPr id="4" name="Slayt Numarası Yer Tutucusu 3"/>
          <p:cNvSpPr>
            <a:spLocks noGrp="1"/>
          </p:cNvSpPr>
          <p:nvPr>
            <p:ph type="sldNum" sz="quarter" idx="10"/>
          </p:nvPr>
        </p:nvSpPr>
        <p:spPr/>
        <p:txBody>
          <a:bodyPr/>
          <a:lstStyle/>
          <a:p>
            <a:fld id="{E6B7D6D8-AB3A-4B19-B99A-E0D9D48E8ACB}" type="slidenum">
              <a:rPr lang="tr-TR" smtClean="0"/>
              <a:t>28</a:t>
            </a:fld>
            <a:endParaRPr lang="tr-TR"/>
          </a:p>
        </p:txBody>
      </p:sp>
    </p:spTree>
    <p:extLst>
      <p:ext uri="{BB962C8B-B14F-4D97-AF65-F5344CB8AC3E}">
        <p14:creationId xmlns:p14="http://schemas.microsoft.com/office/powerpoint/2010/main" val="3866855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29</a:t>
            </a:fld>
            <a:endParaRPr lang="tr-TR"/>
          </a:p>
        </p:txBody>
      </p:sp>
    </p:spTree>
    <p:extLst>
      <p:ext uri="{BB962C8B-B14F-4D97-AF65-F5344CB8AC3E}">
        <p14:creationId xmlns:p14="http://schemas.microsoft.com/office/powerpoint/2010/main" val="2300197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30</a:t>
            </a:fld>
            <a:endParaRPr lang="tr-TR"/>
          </a:p>
        </p:txBody>
      </p:sp>
    </p:spTree>
    <p:extLst>
      <p:ext uri="{BB962C8B-B14F-4D97-AF65-F5344CB8AC3E}">
        <p14:creationId xmlns:p14="http://schemas.microsoft.com/office/powerpoint/2010/main" val="1981871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31</a:t>
            </a:fld>
            <a:endParaRPr lang="tr-TR"/>
          </a:p>
        </p:txBody>
      </p:sp>
    </p:spTree>
    <p:extLst>
      <p:ext uri="{BB962C8B-B14F-4D97-AF65-F5344CB8AC3E}">
        <p14:creationId xmlns:p14="http://schemas.microsoft.com/office/powerpoint/2010/main" val="1139070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انتقل إلى شريحة الاكتئاب بالقول</a:t>
            </a:r>
            <a:r>
              <a:rPr lang="ar-SA" b="0" dirty="0"/>
              <a:t>: "التحكم </a:t>
            </a:r>
            <a:r>
              <a:rPr lang="ar-SA" dirty="0"/>
              <a:t>في التوتر والغضب شيء يمكنكم تعلمه. يمكننا اكتساب هذه المهارات بمرور الوقت من خلال تجربة طرق المواجهة التي ذكرناها للتو. ومع ذلك، فإنني أوصيكم بطلب الدعم من أقاربكم أو من أخصائي عندما تواجهون صعوبات في التأقلم. لأن المواقف التي نواجه صعوبة في التأقلم معها يمكن أن تؤدي إلى تدهور صحتنا النفسية بمرور الوقت وتؤدي إلى بعض المشاكل النفسية مثل الاكتئاب والقلق والانتحار.</a:t>
            </a:r>
          </a:p>
        </p:txBody>
      </p:sp>
      <p:sp>
        <p:nvSpPr>
          <p:cNvPr id="4" name="Slayt Numarası Yer Tutucusu 3"/>
          <p:cNvSpPr>
            <a:spLocks noGrp="1"/>
          </p:cNvSpPr>
          <p:nvPr>
            <p:ph type="sldNum" sz="quarter" idx="10"/>
          </p:nvPr>
        </p:nvSpPr>
        <p:spPr/>
        <p:txBody>
          <a:bodyPr/>
          <a:lstStyle/>
          <a:p>
            <a:fld id="{E6B7D6D8-AB3A-4B19-B99A-E0D9D48E8ACB}" type="slidenum">
              <a:rPr lang="tr-TR" smtClean="0"/>
              <a:t>32</a:t>
            </a:fld>
            <a:endParaRPr lang="tr-TR"/>
          </a:p>
        </p:txBody>
      </p:sp>
    </p:spTree>
    <p:extLst>
      <p:ext uri="{BB962C8B-B14F-4D97-AF65-F5344CB8AC3E}">
        <p14:creationId xmlns:p14="http://schemas.microsoft.com/office/powerpoint/2010/main" val="76898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33</a:t>
            </a:fld>
            <a:endParaRPr lang="tr-TR"/>
          </a:p>
        </p:txBody>
      </p:sp>
    </p:spTree>
    <p:extLst>
      <p:ext uri="{BB962C8B-B14F-4D97-AF65-F5344CB8AC3E}">
        <p14:creationId xmlns:p14="http://schemas.microsoft.com/office/powerpoint/2010/main" val="2084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7</a:t>
            </a:fld>
            <a:endParaRPr lang="tr-TR"/>
          </a:p>
        </p:txBody>
      </p:sp>
    </p:spTree>
    <p:extLst>
      <p:ext uri="{BB962C8B-B14F-4D97-AF65-F5344CB8AC3E}">
        <p14:creationId xmlns:p14="http://schemas.microsoft.com/office/powerpoint/2010/main" val="1415416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34</a:t>
            </a:fld>
            <a:endParaRPr lang="tr-TR"/>
          </a:p>
        </p:txBody>
      </p:sp>
    </p:spTree>
    <p:extLst>
      <p:ext uri="{BB962C8B-B14F-4D97-AF65-F5344CB8AC3E}">
        <p14:creationId xmlns:p14="http://schemas.microsoft.com/office/powerpoint/2010/main" val="256309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35</a:t>
            </a:fld>
            <a:endParaRPr lang="tr-TR"/>
          </a:p>
        </p:txBody>
      </p:sp>
    </p:spTree>
    <p:extLst>
      <p:ext uri="{BB962C8B-B14F-4D97-AF65-F5344CB8AC3E}">
        <p14:creationId xmlns:p14="http://schemas.microsoft.com/office/powerpoint/2010/main" val="3042234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نمر جميعاً بأوقات نشعر فيها بالاكتئاب والتعاسة من وقت لآخر. ومع ذلك، إن كنت تشعر بالاكتئاب أو التعاسة أو تلاحظ وجود هذه الأعراض كل يوم تقريباً وطوال اليوم خلال الأسبوعين الماضيين، قم باستشارة أخصائي صحة نفسية على الفور. قد يكون هذا اكتئاباً. إن الاكتئاب مرض شائع ولكنه قابل للعلاج.</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36</a:t>
            </a:fld>
            <a:endParaRPr lang="tr-TR"/>
          </a:p>
        </p:txBody>
      </p:sp>
    </p:spTree>
    <p:extLst>
      <p:ext uri="{BB962C8B-B14F-4D97-AF65-F5344CB8AC3E}">
        <p14:creationId xmlns:p14="http://schemas.microsoft.com/office/powerpoint/2010/main" val="1916261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37</a:t>
            </a:fld>
            <a:endParaRPr lang="tr-TR"/>
          </a:p>
        </p:txBody>
      </p:sp>
    </p:spTree>
    <p:extLst>
      <p:ext uri="{BB962C8B-B14F-4D97-AF65-F5344CB8AC3E}">
        <p14:creationId xmlns:p14="http://schemas.microsoft.com/office/powerpoint/2010/main" val="297745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38</a:t>
            </a:fld>
            <a:endParaRPr lang="tr-TR"/>
          </a:p>
        </p:txBody>
      </p:sp>
    </p:spTree>
    <p:extLst>
      <p:ext uri="{BB962C8B-B14F-4D97-AF65-F5344CB8AC3E}">
        <p14:creationId xmlns:p14="http://schemas.microsoft.com/office/powerpoint/2010/main" val="2323589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39</a:t>
            </a:fld>
            <a:endParaRPr lang="tr-TR"/>
          </a:p>
        </p:txBody>
      </p:sp>
    </p:spTree>
    <p:extLst>
      <p:ext uri="{BB962C8B-B14F-4D97-AF65-F5344CB8AC3E}">
        <p14:creationId xmlns:p14="http://schemas.microsoft.com/office/powerpoint/2010/main" val="1207219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40</a:t>
            </a:fld>
            <a:endParaRPr lang="tr-TR"/>
          </a:p>
        </p:txBody>
      </p:sp>
    </p:spTree>
    <p:extLst>
      <p:ext uri="{BB962C8B-B14F-4D97-AF65-F5344CB8AC3E}">
        <p14:creationId xmlns:p14="http://schemas.microsoft.com/office/powerpoint/2010/main" val="1323001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41</a:t>
            </a:fld>
            <a:endParaRPr lang="tr-TR"/>
          </a:p>
        </p:txBody>
      </p:sp>
    </p:spTree>
    <p:extLst>
      <p:ext uri="{BB962C8B-B14F-4D97-AF65-F5344CB8AC3E}">
        <p14:creationId xmlns:p14="http://schemas.microsoft.com/office/powerpoint/2010/main" val="1323001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42</a:t>
            </a:fld>
            <a:endParaRPr lang="tr-TR"/>
          </a:p>
        </p:txBody>
      </p:sp>
    </p:spTree>
    <p:extLst>
      <p:ext uri="{BB962C8B-B14F-4D97-AF65-F5344CB8AC3E}">
        <p14:creationId xmlns:p14="http://schemas.microsoft.com/office/powerpoint/2010/main" val="2386120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يتم تقديم موضوع الانتحار بالقول: قد ينشأ خطر الانتحار في حال لم يتم علاج المشاكل النفسية في الوقت المناسب. الانتحار هو إنهاء المرء لحياته بشكل متعمد. إن كل حدث انتحار يترك وراءه أشخاصاً سيتأثرون بهذا الحدث. ومع ذلك، فإن الانتحار حدث يمكن الوقاية منه. يكون من الممكن تحديد ما إن كان أحد الأقارب معرضاً لخطر الانتحار وتقديم الدعم والمساعدة في الوقت المناسب من خلال التعرف على علامات الانتحار".</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43</a:t>
            </a:fld>
            <a:endParaRPr lang="tr-TR"/>
          </a:p>
        </p:txBody>
      </p:sp>
    </p:spTree>
    <p:extLst>
      <p:ext uri="{BB962C8B-B14F-4D97-AF65-F5344CB8AC3E}">
        <p14:creationId xmlns:p14="http://schemas.microsoft.com/office/powerpoint/2010/main" val="145531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endParaRPr lang="tr-TR" b="1"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8</a:t>
            </a:fld>
            <a:endParaRPr lang="tr-TR"/>
          </a:p>
        </p:txBody>
      </p:sp>
    </p:spTree>
    <p:extLst>
      <p:ext uri="{BB962C8B-B14F-4D97-AF65-F5344CB8AC3E}">
        <p14:creationId xmlns:p14="http://schemas.microsoft.com/office/powerpoint/2010/main" val="3617355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44</a:t>
            </a:fld>
            <a:endParaRPr lang="tr-TR"/>
          </a:p>
        </p:txBody>
      </p:sp>
    </p:spTree>
    <p:extLst>
      <p:ext uri="{BB962C8B-B14F-4D97-AF65-F5344CB8AC3E}">
        <p14:creationId xmlns:p14="http://schemas.microsoft.com/office/powerpoint/2010/main" val="1363925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45</a:t>
            </a:fld>
            <a:endParaRPr lang="tr-TR"/>
          </a:p>
        </p:txBody>
      </p:sp>
    </p:spTree>
    <p:extLst>
      <p:ext uri="{BB962C8B-B14F-4D97-AF65-F5344CB8AC3E}">
        <p14:creationId xmlns:p14="http://schemas.microsoft.com/office/powerpoint/2010/main" val="1363925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46</a:t>
            </a:fld>
            <a:endParaRPr lang="tr-TR"/>
          </a:p>
        </p:txBody>
      </p:sp>
    </p:spTree>
    <p:extLst>
      <p:ext uri="{BB962C8B-B14F-4D97-AF65-F5344CB8AC3E}">
        <p14:creationId xmlns:p14="http://schemas.microsoft.com/office/powerpoint/2010/main" val="3084348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اطرح على المشاركين سؤال: ما الذي يمكنك فعله لمساعدة قريبك الذي لديه فكرة انتحار؟ وبعد تلقي عدة إجابات، قم بربطها بما ستقوله وانتقل إلى الموضوع.</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47</a:t>
            </a:fld>
            <a:endParaRPr lang="tr-TR"/>
          </a:p>
        </p:txBody>
      </p:sp>
    </p:spTree>
    <p:extLst>
      <p:ext uri="{BB962C8B-B14F-4D97-AF65-F5344CB8AC3E}">
        <p14:creationId xmlns:p14="http://schemas.microsoft.com/office/powerpoint/2010/main" val="3822970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48</a:t>
            </a:fld>
            <a:endParaRPr lang="tr-TR"/>
          </a:p>
        </p:txBody>
      </p:sp>
    </p:spTree>
    <p:extLst>
      <p:ext uri="{BB962C8B-B14F-4D97-AF65-F5344CB8AC3E}">
        <p14:creationId xmlns:p14="http://schemas.microsoft.com/office/powerpoint/2010/main" val="358995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أثناء سرد الحقائق حول الانتحار، قم بالعمل على الجمل الصحيحة والخاطئة التالية عبر طرحها على المشاركين وإظهار الإجابات الصحيحة بعد إجاباتهم.</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49</a:t>
            </a:fld>
            <a:endParaRPr lang="tr-TR"/>
          </a:p>
        </p:txBody>
      </p:sp>
    </p:spTree>
    <p:extLst>
      <p:ext uri="{BB962C8B-B14F-4D97-AF65-F5344CB8AC3E}">
        <p14:creationId xmlns:p14="http://schemas.microsoft.com/office/powerpoint/2010/main" val="2915947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خطأ</a:t>
            </a:r>
            <a:endParaRPr lang="tr-TR" b="1"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50</a:t>
            </a:fld>
            <a:endParaRPr lang="tr-TR"/>
          </a:p>
        </p:txBody>
      </p:sp>
    </p:spTree>
    <p:extLst>
      <p:ext uri="{BB962C8B-B14F-4D97-AF65-F5344CB8AC3E}">
        <p14:creationId xmlns:p14="http://schemas.microsoft.com/office/powerpoint/2010/main" val="1790222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51</a:t>
            </a:fld>
            <a:endParaRPr lang="tr-TR"/>
          </a:p>
        </p:txBody>
      </p:sp>
    </p:spTree>
    <p:extLst>
      <p:ext uri="{BB962C8B-B14F-4D97-AF65-F5344CB8AC3E}">
        <p14:creationId xmlns:p14="http://schemas.microsoft.com/office/powerpoint/2010/main" val="2819369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خطأ</a:t>
            </a:r>
            <a:endParaRPr lang="tr-TR" b="1"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52</a:t>
            </a:fld>
            <a:endParaRPr lang="tr-TR"/>
          </a:p>
        </p:txBody>
      </p:sp>
    </p:spTree>
    <p:extLst>
      <p:ext uri="{BB962C8B-B14F-4D97-AF65-F5344CB8AC3E}">
        <p14:creationId xmlns:p14="http://schemas.microsoft.com/office/powerpoint/2010/main" val="3242168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53</a:t>
            </a:fld>
            <a:endParaRPr lang="tr-TR"/>
          </a:p>
        </p:txBody>
      </p:sp>
    </p:spTree>
    <p:extLst>
      <p:ext uri="{BB962C8B-B14F-4D97-AF65-F5344CB8AC3E}">
        <p14:creationId xmlns:p14="http://schemas.microsoft.com/office/powerpoint/2010/main" val="18444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endParaRPr lang="tr-TR" b="1"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9</a:t>
            </a:fld>
            <a:endParaRPr lang="tr-TR"/>
          </a:p>
        </p:txBody>
      </p:sp>
    </p:spTree>
    <p:extLst>
      <p:ext uri="{BB962C8B-B14F-4D97-AF65-F5344CB8AC3E}">
        <p14:creationId xmlns:p14="http://schemas.microsoft.com/office/powerpoint/2010/main" val="3413662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54</a:t>
            </a:fld>
            <a:endParaRPr lang="tr-TR"/>
          </a:p>
        </p:txBody>
      </p:sp>
    </p:spTree>
    <p:extLst>
      <p:ext uri="{BB962C8B-B14F-4D97-AF65-F5344CB8AC3E}">
        <p14:creationId xmlns:p14="http://schemas.microsoft.com/office/powerpoint/2010/main" val="3637289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55</a:t>
            </a:fld>
            <a:endParaRPr lang="tr-TR"/>
          </a:p>
        </p:txBody>
      </p:sp>
    </p:spTree>
    <p:extLst>
      <p:ext uri="{BB962C8B-B14F-4D97-AF65-F5344CB8AC3E}">
        <p14:creationId xmlns:p14="http://schemas.microsoft.com/office/powerpoint/2010/main" val="3531949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56</a:t>
            </a:fld>
            <a:endParaRPr lang="tr-TR"/>
          </a:p>
        </p:txBody>
      </p:sp>
    </p:spTree>
    <p:extLst>
      <p:ext uri="{BB962C8B-B14F-4D97-AF65-F5344CB8AC3E}">
        <p14:creationId xmlns:p14="http://schemas.microsoft.com/office/powerpoint/2010/main" val="4198400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57</a:t>
            </a:fld>
            <a:endParaRPr lang="tr-TR"/>
          </a:p>
        </p:txBody>
      </p:sp>
    </p:spTree>
    <p:extLst>
      <p:ext uri="{BB962C8B-B14F-4D97-AF65-F5344CB8AC3E}">
        <p14:creationId xmlns:p14="http://schemas.microsoft.com/office/powerpoint/2010/main" val="3941081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p>
          <a:p>
            <a:pPr algn="r" rtl="1"/>
            <a:r>
              <a:rPr lang="ar-SA" dirty="0"/>
              <a:t>إن تعرفنا على علامات الانتحار وامتلكنا المعلومات الصحيحة حول الانتحار، فإننا يمكننا التعرف على الأشخاص المعرضين لخطر الانتحار في بيئتنا في مرحلة مبكرة ودعمهم.</a:t>
            </a:r>
          </a:p>
          <a:p>
            <a:pPr algn="r" rtl="1"/>
            <a:r>
              <a:rPr lang="ar-SA" dirty="0"/>
              <a:t>إن العلاقات القوية تربطنا بالحياة.</a:t>
            </a:r>
          </a:p>
          <a:p>
            <a:pPr algn="r" rtl="1"/>
            <a:r>
              <a:rPr lang="ar-SA" dirty="0"/>
              <a:t>أغلق موضوع الانتحار بالقول؛ إن كان لديك قريب تعتقد بأنه معرض لخطر الانتحار، قم بمد يدك له وأنقذ حياته. يتم تذكيرهم بضرورة مراجعة أخصائي إن في حال مواجهتهم هم أو أقاربهم صعوبات في التأقلم وعند ملاحظتهم الأعراض النفسية التي ذكرناها، ويتم سرد الأشخاص والمؤسسات والمنظمات التي يمكنهم مراجعتها.</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58</a:t>
            </a:fld>
            <a:endParaRPr lang="tr-TR"/>
          </a:p>
        </p:txBody>
      </p:sp>
    </p:spTree>
    <p:extLst>
      <p:ext uri="{BB962C8B-B14F-4D97-AF65-F5344CB8AC3E}">
        <p14:creationId xmlns:p14="http://schemas.microsoft.com/office/powerpoint/2010/main" val="699146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59</a:t>
            </a:fld>
            <a:endParaRPr lang="tr-TR"/>
          </a:p>
        </p:txBody>
      </p:sp>
    </p:spTree>
    <p:extLst>
      <p:ext uri="{BB962C8B-B14F-4D97-AF65-F5344CB8AC3E}">
        <p14:creationId xmlns:p14="http://schemas.microsoft.com/office/powerpoint/2010/main" val="2592517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 </a:t>
            </a:r>
            <a:r>
              <a:rPr lang="ar-SA" dirty="0"/>
              <a:t>اسأل؛ ما هي المصطلحات التي علقت في ذهنك في هذه الجلسة؟ قم بتلخيص الجلسة بعد الحصول على الإجابات.</a:t>
            </a:r>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60</a:t>
            </a:fld>
            <a:endParaRPr lang="tr-TR"/>
          </a:p>
        </p:txBody>
      </p:sp>
    </p:spTree>
    <p:extLst>
      <p:ext uri="{BB962C8B-B14F-4D97-AF65-F5344CB8AC3E}">
        <p14:creationId xmlns:p14="http://schemas.microsoft.com/office/powerpoint/2010/main" val="284886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10</a:t>
            </a:fld>
            <a:endParaRPr lang="tr-TR"/>
          </a:p>
        </p:txBody>
      </p:sp>
    </p:spTree>
    <p:extLst>
      <p:ext uri="{BB962C8B-B14F-4D97-AF65-F5344CB8AC3E}">
        <p14:creationId xmlns:p14="http://schemas.microsoft.com/office/powerpoint/2010/main" val="250323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11</a:t>
            </a:fld>
            <a:endParaRPr lang="tr-TR"/>
          </a:p>
        </p:txBody>
      </p:sp>
    </p:spTree>
    <p:extLst>
      <p:ext uri="{BB962C8B-B14F-4D97-AF65-F5344CB8AC3E}">
        <p14:creationId xmlns:p14="http://schemas.microsoft.com/office/powerpoint/2010/main" val="365980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12</a:t>
            </a:fld>
            <a:endParaRPr lang="tr-TR"/>
          </a:p>
        </p:txBody>
      </p:sp>
    </p:spTree>
    <p:extLst>
      <p:ext uri="{BB962C8B-B14F-4D97-AF65-F5344CB8AC3E}">
        <p14:creationId xmlns:p14="http://schemas.microsoft.com/office/powerpoint/2010/main" val="15110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13</a:t>
            </a:fld>
            <a:endParaRPr lang="tr-TR"/>
          </a:p>
        </p:txBody>
      </p:sp>
    </p:spTree>
    <p:extLst>
      <p:ext uri="{BB962C8B-B14F-4D97-AF65-F5344CB8AC3E}">
        <p14:creationId xmlns:p14="http://schemas.microsoft.com/office/powerpoint/2010/main" val="355367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559CF62E-39FA-4B4C-81F0-83DFC757C68D}"/>
              </a:ext>
            </a:extLst>
          </p:cNvPr>
          <p:cNvPicPr>
            <a:picLocks noChangeAspect="1"/>
          </p:cNvPicPr>
          <p:nvPr/>
        </p:nvPicPr>
        <p:blipFill>
          <a:blip r:embed="rId3"/>
          <a:stretch>
            <a:fillRect/>
          </a:stretch>
        </p:blipFill>
        <p:spPr>
          <a:xfrm>
            <a:off x="1735084" y="5746180"/>
            <a:ext cx="1067586" cy="181393"/>
          </a:xfrm>
          <a:prstGeom prst="rect">
            <a:avLst/>
          </a:prstGeom>
        </p:spPr>
      </p:pic>
      <p:sp>
        <p:nvSpPr>
          <p:cNvPr id="7" name="Dikdörtgen: Köşeleri Yuvarlatılmış 6">
            <a:extLst>
              <a:ext uri="{FF2B5EF4-FFF2-40B4-BE49-F238E27FC236}">
                <a16:creationId xmlns:a16="http://schemas.microsoft.com/office/drawing/2014/main" id="{E69EDA28-2727-4C04-AFBC-B901C5B513ED}"/>
              </a:ext>
            </a:extLst>
          </p:cNvPr>
          <p:cNvSpPr/>
          <p:nvPr/>
        </p:nvSpPr>
        <p:spPr>
          <a:xfrm>
            <a:off x="1840590" y="5742386"/>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9">
            <a:extLst>
              <a:ext uri="{FF2B5EF4-FFF2-40B4-BE49-F238E27FC236}">
                <a16:creationId xmlns:a16="http://schemas.microsoft.com/office/drawing/2014/main" id="{36EBA158-9864-43BE-B7C7-DE2FFDDD222C}"/>
              </a:ext>
            </a:extLst>
          </p:cNvPr>
          <p:cNvSpPr/>
          <p:nvPr/>
        </p:nvSpPr>
        <p:spPr>
          <a:xfrm>
            <a:off x="1382948" y="2614951"/>
            <a:ext cx="4064541" cy="943600"/>
          </a:xfrm>
          <a:prstGeom prst="rect">
            <a:avLst/>
          </a:prstGeom>
          <a:noFill/>
          <a:ln w="25400" cap="flat" cmpd="sng" algn="ctr">
            <a:noFill/>
            <a:prstDash val="solid"/>
          </a:ln>
          <a:effectLst/>
        </p:spPr>
        <p:txBody>
          <a:bodyPr rtlCol="0" anchor="t"/>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ar-SY" sz="4400" b="1" kern="0" noProof="0" dirty="0">
                <a:solidFill>
                  <a:srgbClr val="4472C4"/>
                </a:solidFill>
                <a:latin typeface="Calibri"/>
                <a:ea typeface="Times New Roman" panose="02020603050405020304" pitchFamily="18" charset="0"/>
                <a:cs typeface="Calibri" panose="020F0502020204030204" pitchFamily="34" charset="0"/>
              </a:rPr>
              <a:t>الصحة النفسية لدى البالغين</a:t>
            </a:r>
            <a:endParaRPr kumimoji="0" lang="ar-SY" sz="4400" b="1" i="0" u="none" strike="noStrike" kern="0" cap="none" spc="0" normalizeH="0" baseline="0" noProof="0" dirty="0">
              <a:ln>
                <a:noFill/>
              </a:ln>
              <a:solidFill>
                <a:srgbClr val="4472C4"/>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B36CB81D-2ADB-4FE6-B274-D8660449071D}"/>
              </a:ext>
            </a:extLst>
          </p:cNvPr>
          <p:cNvSpPr/>
          <p:nvPr/>
        </p:nvSpPr>
        <p:spPr>
          <a:xfrm>
            <a:off x="1595030" y="2724952"/>
            <a:ext cx="8952950" cy="707886"/>
          </a:xfrm>
          <a:prstGeom prst="rect">
            <a:avLst/>
          </a:prstGeom>
        </p:spPr>
        <p:txBody>
          <a:bodyPr wrap="square">
            <a:spAutoFit/>
          </a:bodyPr>
          <a:lstStyle/>
          <a:p>
            <a:pPr algn="ctr" rtl="1"/>
            <a:r>
              <a:rPr lang="ar-SY" sz="4000" b="1" kern="0" dirty="0">
                <a:solidFill>
                  <a:srgbClr val="0070C0"/>
                </a:solidFill>
                <a:latin typeface="Calibri"/>
                <a:ea typeface="+mj-ea"/>
                <a:cs typeface="Calibri"/>
              </a:rPr>
              <a:t>ما هي الأمور التي تؤثر على حالتنا النفسية الصحية؟</a:t>
            </a:r>
            <a:endParaRPr kumimoji="0" lang="ar-SA" sz="4000" b="1" i="0" u="none" strike="noStrike" kern="0" cap="none" spc="0" normalizeH="0" baseline="0" noProof="0" dirty="0">
              <a:ln>
                <a:noFill/>
              </a:ln>
              <a:solidFill>
                <a:srgbClr val="0070C0"/>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F245C0AD-2E16-693A-4317-4FAE2C1ABD14}"/>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40778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pic>
        <p:nvPicPr>
          <p:cNvPr id="8" name="Resim 7">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0"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BDB47244-EED1-4FD9-9A5B-C900E30E2C72}"/>
              </a:ext>
            </a:extLst>
          </p:cNvPr>
          <p:cNvSpPr txBox="1"/>
          <p:nvPr/>
        </p:nvSpPr>
        <p:spPr>
          <a:xfrm>
            <a:off x="7106478" y="2179490"/>
            <a:ext cx="4412223" cy="2801408"/>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أخبرت ابنك أن يضبط منبه الساعة من أجل الصباح. نسي أن يضبطه.</a:t>
            </a:r>
          </a:p>
          <a:p>
            <a:pPr marL="12700" marR="5080" algn="just" rtl="1">
              <a:spcBef>
                <a:spcPts val="600"/>
              </a:spcBef>
            </a:pPr>
            <a:r>
              <a:rPr lang="ar-SY" sz="2800" dirty="0">
                <a:solidFill>
                  <a:srgbClr val="203864"/>
                </a:solidFill>
                <a:cs typeface="Calibri"/>
              </a:rPr>
              <a:t>على الرغم من أنه يجب عليك الاستيقاظ الساعة 06.30، إلا أنك استيقظت الساعة 07.30 وتأخر ساعة واحدة.</a:t>
            </a:r>
            <a:endParaRPr lang="ar-SA" sz="2800" dirty="0">
              <a:solidFill>
                <a:srgbClr val="203864"/>
              </a:solidFill>
              <a:cs typeface="Calibri"/>
            </a:endParaRPr>
          </a:p>
        </p:txBody>
      </p:sp>
      <p:sp>
        <p:nvSpPr>
          <p:cNvPr id="13"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تمرين</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631583"/>
          </a:xfrm>
          <a:prstGeom prst="rect">
            <a:avLst/>
          </a:prstGeom>
        </p:spPr>
        <p:txBody>
          <a:bodyPr vert="horz" wrap="square" lIns="0" tIns="137795" rIns="0" bIns="0" rtlCol="0">
            <a:spAutoFit/>
          </a:bodyPr>
          <a:lstStyle/>
          <a:p>
            <a:pPr marL="12700" marR="5080" algn="just" rtl="1">
              <a:spcBef>
                <a:spcPts val="600"/>
              </a:spcBef>
            </a:pPr>
            <a:r>
              <a:rPr lang="ar-SY" sz="3200" dirty="0">
                <a:solidFill>
                  <a:srgbClr val="203864"/>
                </a:solidFill>
                <a:cs typeface="Calibri"/>
              </a:rPr>
              <a:t>الحالةالأولى</a:t>
            </a:r>
            <a:endParaRPr lang="ar-SA" sz="32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F1CA7A59-4DFC-1633-0ACC-02716DFB460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74001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pic>
        <p:nvPicPr>
          <p:cNvPr id="13" name="Resim 12">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4"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DB47244-EED1-4FD9-9A5B-C900E30E2C72}"/>
              </a:ext>
            </a:extLst>
          </p:cNvPr>
          <p:cNvSpPr txBox="1"/>
          <p:nvPr/>
        </p:nvSpPr>
        <p:spPr>
          <a:xfrm>
            <a:off x="7106478" y="2179490"/>
            <a:ext cx="4412223" cy="1000915"/>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تعلق خلف سيارة تسير ببطء ضمن حركة المرور.</a:t>
            </a:r>
            <a:endParaRPr lang="ar-SA" sz="2800" dirty="0">
              <a:solidFill>
                <a:srgbClr val="203864"/>
              </a:solidFill>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تمرين</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6" name="object 4">
            <a:extLst>
              <a:ext uri="{FF2B5EF4-FFF2-40B4-BE49-F238E27FC236}">
                <a16:creationId xmlns:a16="http://schemas.microsoft.com/office/drawing/2014/main" id="{BDB47244-EED1-4FD9-9A5B-C900E30E2C72}"/>
              </a:ext>
            </a:extLst>
          </p:cNvPr>
          <p:cNvSpPr txBox="1"/>
          <p:nvPr/>
        </p:nvSpPr>
        <p:spPr>
          <a:xfrm>
            <a:off x="4065104" y="2192744"/>
            <a:ext cx="2586748" cy="631583"/>
          </a:xfrm>
          <a:prstGeom prst="rect">
            <a:avLst/>
          </a:prstGeom>
        </p:spPr>
        <p:txBody>
          <a:bodyPr vert="horz" wrap="square" lIns="0" tIns="137795" rIns="0" bIns="0" rtlCol="0">
            <a:spAutoFit/>
          </a:bodyPr>
          <a:lstStyle/>
          <a:p>
            <a:pPr marL="12700" marR="5080" algn="just" rtl="1">
              <a:spcBef>
                <a:spcPts val="600"/>
              </a:spcBef>
            </a:pPr>
            <a:r>
              <a:rPr lang="ar-SY" sz="3200" dirty="0">
                <a:solidFill>
                  <a:srgbClr val="203864"/>
                </a:solidFill>
                <a:cs typeface="Calibri"/>
              </a:rPr>
              <a:t>الحالة الثانية</a:t>
            </a:r>
            <a:endParaRPr lang="ar-SA" sz="32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1DE07DD8-8428-6E7A-FA8F-5C578746FF35}"/>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7751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التوتر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447465"/>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يمكننا جميعاً المرور بمواقف مسببة للتوتر من وقت لآخر في حياتنا.</a:t>
            </a:r>
          </a:p>
          <a:p>
            <a:pPr marR="5080" algn="just" rtl="1">
              <a:spcBef>
                <a:spcPts val="1200"/>
              </a:spcBef>
            </a:pPr>
            <a:r>
              <a:rPr lang="ar-SY" sz="2800" dirty="0">
                <a:solidFill>
                  <a:srgbClr val="203864"/>
                </a:solidFill>
                <a:cs typeface="Calibri"/>
              </a:rPr>
              <a:t>في حين أنه يمكن لهذه المواقف المسببة للتوتر أن تكون أحداثاً تهزنا بشدة أحياناً، فإنها قد تكون أحداثاً أو مواقف صغيرة ولكنها مستمرة وتصبح روتيننا اليومي في أحيان أخرى.</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A2E33913-4221-1B5D-177A-77EEE95BD74B}"/>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35970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التوتر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170466"/>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يمكن أن تكون لدينا مصادر مختلفة للتوتر مثل الأحداث الكبرى كالزلازل والهجرة وحوادث المرور،</a:t>
            </a:r>
          </a:p>
          <a:p>
            <a:pPr marR="5080" algn="just" rtl="1">
              <a:spcBef>
                <a:spcPts val="1200"/>
              </a:spcBef>
            </a:pPr>
            <a:r>
              <a:rPr lang="ar-SY" sz="2800" dirty="0">
                <a:solidFill>
                  <a:srgbClr val="203864"/>
                </a:solidFill>
                <a:cs typeface="Calibri"/>
              </a:rPr>
              <a:t>النقاشات الصغيرة مع أحد أفراد الأسرة،</a:t>
            </a:r>
          </a:p>
          <a:p>
            <a:pPr marR="5080" algn="just" rtl="1">
              <a:spcBef>
                <a:spcPts val="1200"/>
              </a:spcBef>
            </a:pPr>
            <a:r>
              <a:rPr lang="ar-SY" sz="2800" dirty="0">
                <a:solidFill>
                  <a:srgbClr val="203864"/>
                </a:solidFill>
                <a:cs typeface="Calibri"/>
              </a:rPr>
              <a:t>المشاكل الصغيرة أو الكبيرة في مكان العمل وتحضيرات الزواج.</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D32690C1-64AB-4304-44A3-7655550C4070}"/>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48040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التوتر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601353"/>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يقول الأخصائيون أن مستوى معين من التوتر ضروري ومفيد</a:t>
            </a:r>
            <a:r>
              <a:rPr lang="ar-SA" sz="2800" dirty="0">
                <a:solidFill>
                  <a:srgbClr val="203864"/>
                </a:solidFill>
                <a:cs typeface="Calibri"/>
              </a:rPr>
              <a:t> لنا.</a:t>
            </a: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تحدث بعض التغييرات في أجسامنا في الحالات المسببة للتوتر وتحدث هذه التغييرات من أجل بقائنا على قيد الحياة.</a:t>
            </a:r>
          </a:p>
          <a:p>
            <a:pPr marR="5080" algn="just" rtl="1">
              <a:spcBef>
                <a:spcPts val="1200"/>
              </a:spcBef>
            </a:pPr>
            <a:r>
              <a:rPr lang="ar-SY" sz="2800" dirty="0">
                <a:solidFill>
                  <a:srgbClr val="203864"/>
                </a:solidFill>
                <a:cs typeface="Calibri"/>
              </a:rPr>
              <a:t>على سبيل المثال، زيادة ضغط الدم والتعرق وتوتر العضلات.</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7167FB6D-9108-08A5-1A08-27FB495D4D17}"/>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63024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التوتر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601353"/>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يزداد إنتاج الهرمونات لتوفير المزيد من الطاقة للجسم.</a:t>
            </a:r>
          </a:p>
          <a:p>
            <a:pPr marR="5080" algn="just" rtl="1">
              <a:spcBef>
                <a:spcPts val="1200"/>
              </a:spcBef>
            </a:pPr>
            <a:r>
              <a:rPr lang="ar-SY" sz="2800" dirty="0">
                <a:solidFill>
                  <a:srgbClr val="203864"/>
                </a:solidFill>
                <a:cs typeface="Calibri"/>
              </a:rPr>
              <a:t>يختلط السكر والدهون المتراكمة في الجسم بالدم من أجل التوفير السريع للطاقة.</a:t>
            </a:r>
          </a:p>
          <a:p>
            <a:pPr marR="5080" algn="just" rtl="1">
              <a:spcBef>
                <a:spcPts val="1200"/>
              </a:spcBef>
            </a:pPr>
            <a:r>
              <a:rPr lang="ar-SY" sz="2800" dirty="0">
                <a:solidFill>
                  <a:srgbClr val="203864"/>
                </a:solidFill>
                <a:cs typeface="Calibri"/>
              </a:rPr>
              <a:t>يتسرع التنفس من أجل توفير الأكسجين اللازم لتحويل هذا السكر إلى طاقة.</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D4338DA3-6F99-598E-FCB1-D56543359A83}"/>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29750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التوتر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63018"/>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000" b="1" dirty="0">
                <a:solidFill>
                  <a:srgbClr val="203864"/>
                </a:solidFill>
                <a:cs typeface="Calibri"/>
              </a:rPr>
              <a:t>تستعد العضلات للحركة وتتوتر.</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يتوقف الجهاز الهضمي ويذهب الدم الموجود فيه إلى الدماغ والعضلات.</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تتم الحيلولة دون ارتفاع درجة حرارة الجسم </a:t>
            </a:r>
            <a:r>
              <a:rPr lang="ar-SY" sz="2000" b="1" dirty="0">
                <a:solidFill>
                  <a:srgbClr val="203864"/>
                </a:solidFill>
                <a:cs typeface="Calibri"/>
              </a:rPr>
              <a:t>بازدياد التعرق</a:t>
            </a:r>
            <a:r>
              <a:rPr lang="ar-SY" sz="2000" dirty="0">
                <a:solidFill>
                  <a:srgbClr val="203864"/>
                </a:solidFill>
                <a:cs typeface="Calibri"/>
              </a:rPr>
              <a:t>.</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تسترخي عضلات </a:t>
            </a:r>
            <a:r>
              <a:rPr lang="ar-SY" sz="2000" b="1" dirty="0">
                <a:solidFill>
                  <a:srgbClr val="203864"/>
                </a:solidFill>
                <a:cs typeface="Calibri"/>
              </a:rPr>
              <a:t>الأمعاء والمثانة </a:t>
            </a:r>
            <a:r>
              <a:rPr lang="ar-SY" sz="2000" dirty="0">
                <a:solidFill>
                  <a:srgbClr val="203864"/>
                </a:solidFill>
                <a:cs typeface="Calibri"/>
              </a:rPr>
              <a:t>لتخفيف الجسم في حالة الهروب.</a:t>
            </a:r>
          </a:p>
          <a:p>
            <a:pPr marL="457200" marR="5080" indent="-457200" algn="just" rtl="1">
              <a:spcBef>
                <a:spcPts val="1200"/>
              </a:spcBef>
              <a:buFont typeface="Arial" panose="020B0604020202020204" pitchFamily="34" charset="0"/>
              <a:buChar char="•"/>
            </a:pPr>
            <a:r>
              <a:rPr lang="ar-SY" sz="2000" b="1" dirty="0">
                <a:solidFill>
                  <a:srgbClr val="203864"/>
                </a:solidFill>
                <a:cs typeface="Calibri"/>
              </a:rPr>
              <a:t>تتوسع حدقتا العينين </a:t>
            </a:r>
            <a:r>
              <a:rPr lang="ar-SY" sz="2000" dirty="0">
                <a:solidFill>
                  <a:srgbClr val="203864"/>
                </a:solidFill>
                <a:cs typeface="Calibri"/>
              </a:rPr>
              <a:t>بحيث تسمحان بدخول المزيد من الضوء إلى العينين، مما يساعد في</a:t>
            </a:r>
            <a:r>
              <a:rPr lang="ar-SY" sz="2000" b="1" dirty="0">
                <a:solidFill>
                  <a:srgbClr val="203864"/>
                </a:solidFill>
                <a:cs typeface="Calibri"/>
              </a:rPr>
              <a:t> زيادة حدة الرؤية</a:t>
            </a:r>
            <a:r>
              <a:rPr lang="ar-SY" sz="2000" dirty="0">
                <a:solidFill>
                  <a:srgbClr val="203864"/>
                </a:solidFill>
                <a:cs typeface="Calibri"/>
              </a:rPr>
              <a:t>.</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تصبح جميع الأحاسيس في حالة الأداء الأمثل.</a:t>
            </a:r>
            <a:endParaRPr lang="ar-SA" sz="20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5E65944E-6AB4-3F6F-6C02-8A5E20AF41D6}"/>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05387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ما هو التوتر؟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32240"/>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هو مجمل الاستجابات البيولوجية للكائن الحي تجاه منبه داخلي أو خارجي.</a:t>
            </a:r>
          </a:p>
          <a:p>
            <a:pPr marR="5080" algn="just" rtl="1">
              <a:spcBef>
                <a:spcPts val="1200"/>
              </a:spcBef>
            </a:pPr>
            <a:r>
              <a:rPr lang="ar-SY" sz="2800" dirty="0">
                <a:solidFill>
                  <a:srgbClr val="203864"/>
                </a:solidFill>
                <a:cs typeface="Calibri"/>
              </a:rPr>
              <a:t>في حالة التوتر، نبدي أحد ردود الفعل "حارب – اهرب – اجمد في مكانك".</a:t>
            </a:r>
          </a:p>
          <a:p>
            <a:pPr marR="5080" algn="just" rtl="1">
              <a:spcBef>
                <a:spcPts val="1200"/>
              </a:spcBef>
            </a:pPr>
            <a:r>
              <a:rPr lang="ar-SY" sz="2800" dirty="0">
                <a:solidFill>
                  <a:srgbClr val="203864"/>
                </a:solidFill>
                <a:cs typeface="Calibri"/>
              </a:rPr>
              <a:t>إن المعاني التي نمنحها للأحداث هي التي تحدد استجاباتنا للتوتر وتؤثر علينا وليست الأحداث.</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2EB34C40-4BD7-A93F-D5E8-2C158A594F52}"/>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08047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ما الذي يحدث لأجسامنا في حالة التوتر؟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909130"/>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زيادة النبض</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زيادة التعرق</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توتر المعدة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توتر العضلات</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الخفقان القلبي</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84894E4A-156D-916A-8959-00D20A9C2ABD}"/>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10558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9" name="Dikdörtgen: Köşeleri Yuvarlatılmış 5">
            <a:extLst>
              <a:ext uri="{FF2B5EF4-FFF2-40B4-BE49-F238E27FC236}">
                <a16:creationId xmlns:a16="http://schemas.microsoft.com/office/drawing/2014/main" id="{E1213C11-2012-4F42-BC16-DC42F5E909A7}"/>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الغاية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401572"/>
          </a:xfrm>
          <a:prstGeom prst="rect">
            <a:avLst/>
          </a:prstGeom>
        </p:spPr>
        <p:txBody>
          <a:bodyPr vert="horz" wrap="square" lIns="0" tIns="137795" rIns="0" bIns="0" rtlCol="0">
            <a:spAutoFit/>
          </a:bodyPr>
          <a:lstStyle/>
          <a:p>
            <a:pPr marR="5080" algn="just" rtl="1">
              <a:spcBef>
                <a:spcPts val="1200"/>
              </a:spcBef>
            </a:pPr>
            <a:r>
              <a:rPr lang="ar-SY" sz="3200" dirty="0">
                <a:solidFill>
                  <a:srgbClr val="203864"/>
                </a:solidFill>
                <a:cs typeface="Calibri"/>
              </a:rPr>
              <a:t>اكتساب المشاركين المعلومات حول؛</a:t>
            </a:r>
          </a:p>
          <a:p>
            <a:pPr marL="536575" marR="5080" indent="-536575" algn="just" rtl="1">
              <a:spcBef>
                <a:spcPts val="1200"/>
              </a:spcBef>
              <a:buFont typeface="Wingdings" panose="05000000000000000000" pitchFamily="2" charset="2"/>
              <a:buChar char="ü"/>
            </a:pPr>
            <a:r>
              <a:rPr lang="ar-SY" sz="3200" dirty="0">
                <a:solidFill>
                  <a:srgbClr val="203864"/>
                </a:solidFill>
                <a:cs typeface="Calibri"/>
              </a:rPr>
              <a:t>الحالة النفسية الصحية لدى البالغين وما يمكنهم القيام به لتقوية الصحة النفسية</a:t>
            </a:r>
          </a:p>
          <a:p>
            <a:pPr marL="536575" marR="5080" indent="-536575" algn="just" rtl="1">
              <a:spcBef>
                <a:spcPts val="1200"/>
              </a:spcBef>
              <a:buFont typeface="Wingdings" panose="05000000000000000000" pitchFamily="2" charset="2"/>
              <a:buChar char="ü"/>
            </a:pPr>
            <a:r>
              <a:rPr lang="ar-SY" sz="3200" dirty="0">
                <a:solidFill>
                  <a:srgbClr val="203864"/>
                </a:solidFill>
                <a:cs typeface="Calibri"/>
              </a:rPr>
              <a:t>الأعراض المبكرة للمشاكل النفسية والمؤسسات والمنظمات التي يمكنهم الحصول على المساعدة فيها.</a:t>
            </a:r>
            <a:endParaRPr lang="ar-SA" sz="3200" dirty="0">
              <a:solidFill>
                <a:srgbClr val="203864"/>
              </a:solidFill>
              <a:cs typeface="Calibri"/>
            </a:endParaRPr>
          </a:p>
        </p:txBody>
      </p:sp>
    </p:spTree>
    <p:extLst>
      <p:ext uri="{BB962C8B-B14F-4D97-AF65-F5344CB8AC3E}">
        <p14:creationId xmlns:p14="http://schemas.microsoft.com/office/powerpoint/2010/main" val="14056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dirty="0">
                <a:solidFill>
                  <a:schemeClr val="bg1"/>
                </a:solidFill>
                <a:cs typeface="Calibri"/>
              </a:rPr>
              <a:t>ما الذي يحدث لأجسامنا في حالة التوتر؟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909130"/>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تضيق التنفس</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طحن الأسنان، توتر الفك</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صعوبة التركيز</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القلق الشديد</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تركّز العواطف</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F4846962-9E0B-41BB-5F44-AFC228578A1C}"/>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24986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p:cNvPicPr>
            <a:picLocks noChangeAspect="1"/>
          </p:cNvPicPr>
          <p:nvPr/>
        </p:nvPicPr>
        <p:blipFill>
          <a:blip r:embed="rId4"/>
          <a:stretch>
            <a:fillRect/>
          </a:stretch>
        </p:blipFill>
        <p:spPr>
          <a:xfrm>
            <a:off x="4121689" y="1767005"/>
            <a:ext cx="2592567" cy="3855535"/>
          </a:xfrm>
          <a:prstGeom prst="rect">
            <a:avLst/>
          </a:prstGeom>
        </p:spPr>
      </p:pic>
      <p:pic>
        <p:nvPicPr>
          <p:cNvPr id="15" name="Resim 14">
            <a:extLst>
              <a:ext uri="{FF2B5EF4-FFF2-40B4-BE49-F238E27FC236}">
                <a16:creationId xmlns:a16="http://schemas.microsoft.com/office/drawing/2014/main" id="{559CF62E-39FA-4B4C-81F0-83DFC757C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6"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dirty="0">
                <a:solidFill>
                  <a:schemeClr val="bg1"/>
                </a:solidFill>
                <a:cs typeface="Calibri"/>
              </a:rPr>
              <a:t>ما الذي يحدث لأجسامنا في حالة التوتر؟</a:t>
            </a:r>
            <a:endParaRPr lang="ar-SA" sz="4000" b="1" kern="0" dirty="0">
              <a:solidFill>
                <a:schemeClr val="bg1"/>
              </a:solidFill>
              <a:cs typeface="Calibri"/>
            </a:endParaRPr>
          </a:p>
        </p:txBody>
      </p:sp>
      <p:sp>
        <p:nvSpPr>
          <p:cNvPr id="9" name="object 4">
            <a:extLst>
              <a:ext uri="{FF2B5EF4-FFF2-40B4-BE49-F238E27FC236}">
                <a16:creationId xmlns:a16="http://schemas.microsoft.com/office/drawing/2014/main" id="{BDB47244-EED1-4FD9-9A5B-C900E30E2C72}"/>
              </a:ext>
            </a:extLst>
          </p:cNvPr>
          <p:cNvSpPr txBox="1"/>
          <p:nvPr/>
        </p:nvSpPr>
        <p:spPr>
          <a:xfrm>
            <a:off x="7106478" y="2179490"/>
            <a:ext cx="4412223" cy="3186129"/>
          </a:xfrm>
          <a:prstGeom prst="rect">
            <a:avLst/>
          </a:prstGeom>
        </p:spPr>
        <p:txBody>
          <a:bodyPr vert="horz" wrap="square" lIns="0" tIns="137795" rIns="0" bIns="0" rtlCol="0">
            <a:spAutoFit/>
          </a:bodyPr>
          <a:lstStyle/>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الضغط المرتفع</a:t>
            </a:r>
          </a:p>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الاحتشاء القلبي – المرض القلبي التاجي</a:t>
            </a:r>
          </a:p>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الشلل</a:t>
            </a:r>
          </a:p>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الشيخوخة المبكرة</a:t>
            </a:r>
          </a:p>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الداء السكري</a:t>
            </a:r>
          </a:p>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البدانة</a:t>
            </a:r>
          </a:p>
          <a:p>
            <a:pPr marL="469900" marR="5080" indent="-457200" algn="just" rtl="1">
              <a:spcBef>
                <a:spcPts val="600"/>
              </a:spcBef>
              <a:buFont typeface="Arial" panose="020B0604020202020204" pitchFamily="34" charset="0"/>
              <a:buChar char="•"/>
            </a:pPr>
            <a:r>
              <a:rPr lang="ar-SY" sz="2400" dirty="0">
                <a:solidFill>
                  <a:srgbClr val="203864"/>
                </a:solidFill>
                <a:cs typeface="Calibri"/>
              </a:rPr>
              <a:t>الأمراض النفسية</a:t>
            </a:r>
          </a:p>
        </p:txBody>
      </p:sp>
      <p:sp>
        <p:nvSpPr>
          <p:cNvPr id="2" name="Dikdörtgen: Köşeleri Yuvarlatılmış 5">
            <a:extLst>
              <a:ext uri="{FF2B5EF4-FFF2-40B4-BE49-F238E27FC236}">
                <a16:creationId xmlns:a16="http://schemas.microsoft.com/office/drawing/2014/main" id="{71DB11BB-4DFB-970A-EFA4-8B47767B04E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41735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B36CB81D-2ADB-4FE6-B274-D8660449071D}"/>
              </a:ext>
            </a:extLst>
          </p:cNvPr>
          <p:cNvSpPr/>
          <p:nvPr/>
        </p:nvSpPr>
        <p:spPr>
          <a:xfrm>
            <a:off x="1595030" y="2004513"/>
            <a:ext cx="8952950" cy="2523768"/>
          </a:xfrm>
          <a:prstGeom prst="rect">
            <a:avLst/>
          </a:prstGeom>
        </p:spPr>
        <p:txBody>
          <a:bodyPr wrap="square">
            <a:spAutoFit/>
          </a:bodyPr>
          <a:lstStyle/>
          <a:p>
            <a:pPr algn="ctr" rtl="1">
              <a:spcBef>
                <a:spcPts val="1200"/>
              </a:spcBef>
            </a:pPr>
            <a:r>
              <a:rPr lang="ar-SY" sz="3200" b="1" kern="0" noProof="0" dirty="0">
                <a:solidFill>
                  <a:schemeClr val="accent1">
                    <a:lumMod val="75000"/>
                  </a:schemeClr>
                </a:solidFill>
                <a:latin typeface="Calibri"/>
                <a:ea typeface="+mj-ea"/>
                <a:cs typeface="Calibri"/>
              </a:rPr>
              <a:t>ما الذي تفعلونه عادةً</a:t>
            </a:r>
          </a:p>
          <a:p>
            <a:pPr algn="ctr" rtl="1">
              <a:spcBef>
                <a:spcPts val="1200"/>
              </a:spcBef>
            </a:pPr>
            <a:r>
              <a:rPr kumimoji="0" lang="ar-SY" sz="3200" i="0" u="none" strike="noStrike" kern="0" cap="none" spc="0" normalizeH="0" baseline="0" dirty="0">
                <a:ln>
                  <a:noFill/>
                </a:ln>
                <a:solidFill>
                  <a:schemeClr val="accent1">
                    <a:lumMod val="75000"/>
                  </a:schemeClr>
                </a:solidFill>
                <a:effectLst/>
                <a:uLnTx/>
                <a:uFillTx/>
                <a:latin typeface="Calibri"/>
                <a:ea typeface="+mj-ea"/>
                <a:cs typeface="Calibri"/>
              </a:rPr>
              <a:t>عند</a:t>
            </a:r>
            <a:r>
              <a:rPr kumimoji="0" lang="ar-SY" sz="3200" i="0" u="none" strike="noStrike" kern="0" cap="none" spc="0" normalizeH="0" dirty="0">
                <a:ln>
                  <a:noFill/>
                </a:ln>
                <a:solidFill>
                  <a:schemeClr val="accent1">
                    <a:lumMod val="75000"/>
                  </a:schemeClr>
                </a:solidFill>
                <a:effectLst/>
                <a:uLnTx/>
                <a:uFillTx/>
                <a:latin typeface="Calibri"/>
                <a:ea typeface="+mj-ea"/>
                <a:cs typeface="Calibri"/>
              </a:rPr>
              <a:t> شعوركم بأنكم معرضون للضغط</a:t>
            </a:r>
          </a:p>
          <a:p>
            <a:pPr algn="ctr" rtl="1">
              <a:spcBef>
                <a:spcPts val="1200"/>
              </a:spcBef>
            </a:pPr>
            <a:r>
              <a:rPr lang="ar-SY" sz="3200" kern="0" noProof="0" dirty="0">
                <a:solidFill>
                  <a:schemeClr val="accent1">
                    <a:lumMod val="75000"/>
                  </a:schemeClr>
                </a:solidFill>
                <a:latin typeface="Calibri"/>
                <a:ea typeface="+mj-ea"/>
                <a:cs typeface="Calibri"/>
              </a:rPr>
              <a:t>أو عندما تشعرون بالغضب</a:t>
            </a:r>
          </a:p>
          <a:p>
            <a:pPr algn="ctr" rtl="1">
              <a:spcBef>
                <a:spcPts val="1200"/>
              </a:spcBef>
            </a:pPr>
            <a:r>
              <a:rPr lang="ar-SY" sz="3200" kern="0" noProof="0" dirty="0">
                <a:solidFill>
                  <a:schemeClr val="accent1">
                    <a:lumMod val="75000"/>
                  </a:schemeClr>
                </a:solidFill>
                <a:latin typeface="Calibri"/>
                <a:ea typeface="+mj-ea"/>
                <a:cs typeface="Calibri"/>
              </a:rPr>
              <a:t>أو شعوركم بأنكم ممنوعون عن القيام بشيء ما؟</a:t>
            </a:r>
            <a:endParaRPr kumimoji="0" lang="ar-SA" sz="3200"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E4D924BA-337A-5B66-19BF-415A180F1F70}"/>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7214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ما هي طرق التعامل مع التوتر؟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216906"/>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مع</a:t>
            </a:r>
            <a:r>
              <a:rPr lang="ar-SA" sz="2000" dirty="0">
                <a:solidFill>
                  <a:srgbClr val="203864"/>
                </a:solidFill>
                <a:cs typeface="Calibri"/>
              </a:rPr>
              <a:t>رفة المسبقة ب</a:t>
            </a:r>
            <a:r>
              <a:rPr lang="ar-SY" sz="2000" dirty="0">
                <a:solidFill>
                  <a:srgbClr val="203864"/>
                </a:solidFill>
                <a:cs typeface="Calibri"/>
              </a:rPr>
              <a:t>أن بعض المواقف س</a:t>
            </a:r>
            <a:r>
              <a:rPr lang="ar-SA" sz="2000" dirty="0">
                <a:solidFill>
                  <a:srgbClr val="203864"/>
                </a:solidFill>
                <a:cs typeface="Calibri"/>
              </a:rPr>
              <a:t>تسبب التوتر</a:t>
            </a:r>
            <a:r>
              <a:rPr lang="ar-SY" sz="2000" dirty="0">
                <a:solidFill>
                  <a:srgbClr val="203864"/>
                </a:solidFill>
                <a:cs typeface="Calibri"/>
              </a:rPr>
              <a:t> وتقبل </a:t>
            </a:r>
            <a:r>
              <a:rPr lang="ar-SA" sz="2000" dirty="0">
                <a:solidFill>
                  <a:srgbClr val="203864"/>
                </a:solidFill>
                <a:cs typeface="Calibri"/>
              </a:rPr>
              <a:t>هذا الأمر.</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000" dirty="0">
                <a:solidFill>
                  <a:srgbClr val="203864"/>
                </a:solidFill>
                <a:cs typeface="Calibri"/>
              </a:rPr>
              <a:t>وضع</a:t>
            </a:r>
            <a:r>
              <a:rPr lang="ar-SY" sz="2000" dirty="0">
                <a:solidFill>
                  <a:srgbClr val="203864"/>
                </a:solidFill>
                <a:cs typeface="Calibri"/>
              </a:rPr>
              <a:t> أهداف واقعية.</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ترتيب الأمور حسب ال</a:t>
            </a:r>
            <a:r>
              <a:rPr lang="ar-SA" sz="2000" dirty="0">
                <a:solidFill>
                  <a:srgbClr val="203864"/>
                </a:solidFill>
                <a:cs typeface="Calibri"/>
              </a:rPr>
              <a:t>أولوية </a:t>
            </a:r>
            <a:r>
              <a:rPr lang="ar-SY" sz="2000" dirty="0">
                <a:solidFill>
                  <a:srgbClr val="203864"/>
                </a:solidFill>
                <a:cs typeface="Calibri"/>
              </a:rPr>
              <a:t>والأهمية</a:t>
            </a:r>
            <a:r>
              <a:rPr lang="ar-SA" sz="2000" dirty="0">
                <a:solidFill>
                  <a:srgbClr val="203864"/>
                </a:solidFill>
                <a:cs typeface="Calibri"/>
              </a:rPr>
              <a:t>.</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000" dirty="0">
                <a:solidFill>
                  <a:srgbClr val="203864"/>
                </a:solidFill>
                <a:cs typeface="Calibri"/>
              </a:rPr>
              <a:t>القدرة</a:t>
            </a:r>
            <a:r>
              <a:rPr lang="ar-SY" sz="2000" dirty="0">
                <a:solidFill>
                  <a:srgbClr val="203864"/>
                </a:solidFill>
                <a:cs typeface="Calibri"/>
              </a:rPr>
              <a:t> على استخدام تقنيات ال</a:t>
            </a:r>
            <a:r>
              <a:rPr lang="ar-SA" sz="2000" dirty="0">
                <a:solidFill>
                  <a:srgbClr val="203864"/>
                </a:solidFill>
                <a:cs typeface="Calibri"/>
              </a:rPr>
              <a:t>تواصل</a:t>
            </a:r>
            <a:r>
              <a:rPr lang="ar-SY" sz="2000" dirty="0">
                <a:solidFill>
                  <a:srgbClr val="203864"/>
                </a:solidFill>
                <a:cs typeface="Calibri"/>
              </a:rPr>
              <a:t> الصحيحة.</a:t>
            </a:r>
          </a:p>
          <a:p>
            <a:pPr marL="457200" marR="5080" indent="-457200" algn="just" rtl="1">
              <a:spcBef>
                <a:spcPts val="1200"/>
              </a:spcBef>
              <a:buFont typeface="Arial" panose="020B0604020202020204" pitchFamily="34" charset="0"/>
              <a:buChar char="•"/>
            </a:pPr>
            <a:r>
              <a:rPr lang="ar-SA" sz="2000" dirty="0">
                <a:solidFill>
                  <a:srgbClr val="203864"/>
                </a:solidFill>
                <a:cs typeface="Calibri"/>
              </a:rPr>
              <a:t>ت</a:t>
            </a:r>
            <a:r>
              <a:rPr lang="ar-SY" sz="2000" dirty="0">
                <a:solidFill>
                  <a:srgbClr val="203864"/>
                </a:solidFill>
                <a:cs typeface="Calibri"/>
              </a:rPr>
              <a:t>قس</a:t>
            </a:r>
            <a:r>
              <a:rPr lang="ar-SA" sz="2000" dirty="0">
                <a:solidFill>
                  <a:srgbClr val="203864"/>
                </a:solidFill>
                <a:cs typeface="Calibri"/>
              </a:rPr>
              <a:t>ي</a:t>
            </a:r>
            <a:r>
              <a:rPr lang="ar-SY" sz="2000" dirty="0">
                <a:solidFill>
                  <a:srgbClr val="203864"/>
                </a:solidFill>
                <a:cs typeface="Calibri"/>
              </a:rPr>
              <a:t>م العمل إلى أجزاء.</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استخدام طرق مختلفة لحل الموقف.</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طلب المساعدة.</a:t>
            </a:r>
            <a:endParaRPr lang="ar-SA" sz="20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7F61F3DE-1BAE-9DE0-E592-20EDB314558E}"/>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95563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dirty="0">
                <a:solidFill>
                  <a:schemeClr val="bg1"/>
                </a:solidFill>
                <a:cs typeface="Calibri"/>
              </a:rPr>
              <a:t>ما هي طرق التعامل مع التوتر؟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9390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القدرة </a:t>
            </a:r>
            <a:r>
              <a:rPr lang="ar-SY" sz="2400" dirty="0">
                <a:solidFill>
                  <a:srgbClr val="203864"/>
                </a:solidFill>
                <a:cs typeface="Calibri"/>
              </a:rPr>
              <a:t>على استخدام الفكاهة في مواجهة التوتر.</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قضاء الوقت في الهواء </a:t>
            </a:r>
            <a:r>
              <a:rPr lang="ar-SA" sz="2400" dirty="0">
                <a:solidFill>
                  <a:srgbClr val="203864"/>
                </a:solidFill>
                <a:cs typeface="Calibri"/>
              </a:rPr>
              <a:t>الطلق و</a:t>
            </a:r>
            <a:r>
              <a:rPr lang="ar-SY" sz="2400" dirty="0">
                <a:solidFill>
                  <a:srgbClr val="203864"/>
                </a:solidFill>
                <a:cs typeface="Calibri"/>
              </a:rPr>
              <a:t>النقي.</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تخصيص وقت للهوايات.</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م</a:t>
            </a:r>
            <a:r>
              <a:rPr lang="ar-SA" sz="2400" dirty="0">
                <a:solidFill>
                  <a:srgbClr val="203864"/>
                </a:solidFill>
                <a:cs typeface="Calibri"/>
              </a:rPr>
              <a:t>م</a:t>
            </a:r>
            <a:r>
              <a:rPr lang="ar-SY" sz="2400" dirty="0">
                <a:solidFill>
                  <a:srgbClr val="203864"/>
                </a:solidFill>
                <a:cs typeface="Calibri"/>
              </a:rPr>
              <a:t>ارس</a:t>
            </a:r>
            <a:r>
              <a:rPr lang="ar-SA" sz="2400" dirty="0">
                <a:solidFill>
                  <a:srgbClr val="203864"/>
                </a:solidFill>
                <a:cs typeface="Calibri"/>
              </a:rPr>
              <a:t>ة</a:t>
            </a:r>
            <a:r>
              <a:rPr lang="ar-SY" sz="2400" dirty="0">
                <a:solidFill>
                  <a:srgbClr val="203864"/>
                </a:solidFill>
                <a:cs typeface="Calibri"/>
              </a:rPr>
              <a:t> تمارين الاسترخاء والتنفس.</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اتباع نظام غذائي متوازن وصحي.</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ممارسة الرياضة والانتباه إلى أنماط النوم الصحية وتجنب تعاطي المخدرات.</a:t>
            </a:r>
            <a:endParaRPr lang="ar-SA" sz="24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B5C1AB87-51A3-9BD3-0A9C-C9D26A8B0AD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8749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pic>
        <p:nvPicPr>
          <p:cNvPr id="3" name="Resim 2"/>
          <p:cNvPicPr>
            <a:picLocks noChangeAspect="1"/>
          </p:cNvPicPr>
          <p:nvPr/>
        </p:nvPicPr>
        <p:blipFill>
          <a:blip r:embed="rId4"/>
          <a:stretch>
            <a:fillRect/>
          </a:stretch>
        </p:blipFill>
        <p:spPr>
          <a:xfrm>
            <a:off x="2102555" y="1282057"/>
            <a:ext cx="7986890" cy="4932537"/>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5"/>
          <a:stretch>
            <a:fillRect/>
          </a:stretch>
        </p:blipFill>
        <p:spPr>
          <a:xfrm>
            <a:off x="1614440" y="5807874"/>
            <a:ext cx="1188230" cy="201892"/>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C9258FCB-8053-BD01-AE0E-BEDEE7B2C245}"/>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15317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dirty="0">
                <a:solidFill>
                  <a:schemeClr val="bg1"/>
                </a:solidFill>
                <a:latin typeface="Calibri"/>
                <a:ea typeface="+mj-ea"/>
                <a:cs typeface="Calibri"/>
              </a:rPr>
              <a:t>المشاعر الأساسية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170466"/>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جميع</a:t>
            </a:r>
            <a:r>
              <a:rPr lang="ar-SY" sz="2800" dirty="0">
                <a:solidFill>
                  <a:srgbClr val="203864"/>
                </a:solidFill>
                <a:cs typeface="Calibri"/>
              </a:rPr>
              <a:t> </a:t>
            </a:r>
            <a:r>
              <a:rPr lang="ar-SA" sz="2800" dirty="0">
                <a:solidFill>
                  <a:srgbClr val="203864"/>
                </a:solidFill>
                <a:cs typeface="Calibri"/>
              </a:rPr>
              <a:t>مشاعرنا</a:t>
            </a:r>
            <a:r>
              <a:rPr lang="ar-SY" sz="2800" dirty="0">
                <a:solidFill>
                  <a:srgbClr val="203864"/>
                </a:solidFill>
                <a:cs typeface="Calibri"/>
              </a:rPr>
              <a:t> ضرورية وعملية بالنسبة </a:t>
            </a:r>
            <a:r>
              <a:rPr lang="ar-SA" sz="2800" dirty="0">
                <a:solidFill>
                  <a:srgbClr val="203864"/>
                </a:solidFill>
                <a:cs typeface="Calibri"/>
              </a:rPr>
              <a:t>إلينا.</a:t>
            </a: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تساعدنا </a:t>
            </a:r>
            <a:r>
              <a:rPr lang="ar-SA" sz="2800" dirty="0">
                <a:solidFill>
                  <a:srgbClr val="203864"/>
                </a:solidFill>
                <a:cs typeface="Calibri"/>
              </a:rPr>
              <a:t>مشاعرنا</a:t>
            </a:r>
            <a:r>
              <a:rPr lang="ar-SY" sz="2800" dirty="0">
                <a:solidFill>
                  <a:srgbClr val="203864"/>
                </a:solidFill>
                <a:cs typeface="Calibri"/>
              </a:rPr>
              <a:t> </a:t>
            </a:r>
            <a:r>
              <a:rPr lang="ar-SA" sz="2800" dirty="0">
                <a:solidFill>
                  <a:srgbClr val="203864"/>
                </a:solidFill>
                <a:cs typeface="Calibri"/>
              </a:rPr>
              <a:t>في</a:t>
            </a:r>
            <a:r>
              <a:rPr lang="ar-SY" sz="2800" dirty="0">
                <a:solidFill>
                  <a:srgbClr val="203864"/>
                </a:solidFill>
                <a:cs typeface="Calibri"/>
              </a:rPr>
              <a:t> البقاء</a:t>
            </a:r>
            <a:r>
              <a:rPr lang="ar-SA" sz="2800" dirty="0">
                <a:solidFill>
                  <a:srgbClr val="203864"/>
                </a:solidFill>
                <a:cs typeface="Calibri"/>
              </a:rPr>
              <a:t> على قيد الحياة وتعطينا </a:t>
            </a:r>
            <a:r>
              <a:rPr lang="ar-SY" sz="2800" dirty="0">
                <a:solidFill>
                  <a:srgbClr val="203864"/>
                </a:solidFill>
                <a:cs typeface="Calibri"/>
              </a:rPr>
              <a:t>معلومات حول المواقف التي نعيشها.</a:t>
            </a:r>
          </a:p>
          <a:p>
            <a:pPr marR="5080" algn="just" rtl="1">
              <a:spcBef>
                <a:spcPts val="1200"/>
              </a:spcBef>
            </a:pPr>
            <a:r>
              <a:rPr lang="ar-SY" sz="2800" dirty="0">
                <a:solidFill>
                  <a:srgbClr val="203864"/>
                </a:solidFill>
                <a:cs typeface="Calibri"/>
              </a:rPr>
              <a:t>لذلك فإن </a:t>
            </a:r>
            <a:r>
              <a:rPr lang="ar-SA" sz="2800" dirty="0">
                <a:solidFill>
                  <a:srgbClr val="203864"/>
                </a:solidFill>
                <a:cs typeface="Calibri"/>
              </a:rPr>
              <a:t>المشاعر</a:t>
            </a:r>
            <a:r>
              <a:rPr lang="ar-SY" sz="2800" dirty="0">
                <a:solidFill>
                  <a:srgbClr val="203864"/>
                </a:solidFill>
                <a:cs typeface="Calibri"/>
              </a:rPr>
              <a:t> ليست جيدة ولا سيئة.</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7F5A9899-B69B-6263-8831-CE97B6B2C5F1}"/>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63614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dirty="0">
                <a:solidFill>
                  <a:schemeClr val="bg1"/>
                </a:solidFill>
                <a:cs typeface="Calibri"/>
              </a:rPr>
              <a:t>المشاعر الأساسية</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170466"/>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غالب</a:t>
            </a:r>
            <a:r>
              <a:rPr lang="ar-SA" sz="2800" dirty="0">
                <a:solidFill>
                  <a:srgbClr val="203864"/>
                </a:solidFill>
                <a:cs typeface="Calibri"/>
              </a:rPr>
              <a:t>اً</a:t>
            </a:r>
            <a:r>
              <a:rPr lang="ar-SY" sz="2800" dirty="0">
                <a:solidFill>
                  <a:srgbClr val="203864"/>
                </a:solidFill>
                <a:cs typeface="Calibri"/>
              </a:rPr>
              <a:t> ما</a:t>
            </a:r>
            <a:r>
              <a:rPr lang="ar-SA" sz="2800" dirty="0">
                <a:solidFill>
                  <a:srgbClr val="203864"/>
                </a:solidFill>
                <a:cs typeface="Calibri"/>
              </a:rPr>
              <a:t> يعتبر</a:t>
            </a:r>
            <a:r>
              <a:rPr lang="ar-SY" sz="2800" dirty="0">
                <a:solidFill>
                  <a:srgbClr val="203864"/>
                </a:solidFill>
                <a:cs typeface="Calibri"/>
              </a:rPr>
              <a:t> الناس </a:t>
            </a:r>
            <a:r>
              <a:rPr lang="ar-SA" sz="2800" dirty="0">
                <a:solidFill>
                  <a:srgbClr val="203864"/>
                </a:solidFill>
                <a:cs typeface="Calibri"/>
              </a:rPr>
              <a:t>السعادة أمراً جيداً والحزن أمراً سيئاً.</a:t>
            </a:r>
            <a:endParaRPr lang="ar-SY" sz="2800" dirty="0">
              <a:solidFill>
                <a:srgbClr val="203864"/>
              </a:solidFill>
              <a:cs typeface="Calibri"/>
            </a:endParaRPr>
          </a:p>
          <a:p>
            <a:pPr marR="5080" algn="just" rtl="1">
              <a:spcBef>
                <a:spcPts val="1200"/>
              </a:spcBef>
            </a:pPr>
            <a:r>
              <a:rPr lang="ar-SA" sz="2800" dirty="0">
                <a:solidFill>
                  <a:srgbClr val="203864"/>
                </a:solidFill>
                <a:cs typeface="Calibri"/>
              </a:rPr>
              <a:t>إننا </a:t>
            </a:r>
            <a:r>
              <a:rPr lang="ar-SY" sz="2800" dirty="0">
                <a:solidFill>
                  <a:srgbClr val="203864"/>
                </a:solidFill>
                <a:cs typeface="Calibri"/>
              </a:rPr>
              <a:t>ن</a:t>
            </a:r>
            <a:r>
              <a:rPr lang="ar-SA" sz="2800" dirty="0">
                <a:solidFill>
                  <a:srgbClr val="203864"/>
                </a:solidFill>
                <a:cs typeface="Calibri"/>
              </a:rPr>
              <a:t>و</a:t>
            </a:r>
            <a:r>
              <a:rPr lang="ar-SY" sz="2800" dirty="0">
                <a:solidFill>
                  <a:srgbClr val="203864"/>
                </a:solidFill>
                <a:cs typeface="Calibri"/>
              </a:rPr>
              <a:t>د التخلص من مشاعر الغضب والخوف </a:t>
            </a:r>
            <a:r>
              <a:rPr lang="ar-SA" sz="2800" dirty="0">
                <a:solidFill>
                  <a:srgbClr val="203864"/>
                </a:solidFill>
                <a:cs typeface="Calibri"/>
              </a:rPr>
              <a:t>ولكننا لن نستطيع</a:t>
            </a:r>
            <a:r>
              <a:rPr lang="ar-SY" sz="2800" dirty="0">
                <a:solidFill>
                  <a:srgbClr val="203864"/>
                </a:solidFill>
                <a:cs typeface="Calibri"/>
              </a:rPr>
              <a:t> </a:t>
            </a:r>
            <a:r>
              <a:rPr lang="ar-SA" sz="2800" dirty="0">
                <a:solidFill>
                  <a:srgbClr val="203864"/>
                </a:solidFill>
                <a:cs typeface="Calibri"/>
              </a:rPr>
              <a:t>حماية</a:t>
            </a:r>
            <a:r>
              <a:rPr lang="ar-SY" sz="2800" dirty="0">
                <a:solidFill>
                  <a:srgbClr val="203864"/>
                </a:solidFill>
                <a:cs typeface="Calibri"/>
              </a:rPr>
              <a:t> أنفسنا من الظلم</a:t>
            </a:r>
            <a:r>
              <a:rPr lang="ar-SA" sz="2800" dirty="0">
                <a:solidFill>
                  <a:srgbClr val="203864"/>
                </a:solidFill>
                <a:cs typeface="Calibri"/>
              </a:rPr>
              <a:t> إن لم نغضب.</a:t>
            </a: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أو</a:t>
            </a:r>
            <a:r>
              <a:rPr lang="ar-SA" sz="2800" dirty="0">
                <a:solidFill>
                  <a:srgbClr val="203864"/>
                </a:solidFill>
                <a:cs typeface="Calibri"/>
              </a:rPr>
              <a:t> أننا لن نستطيع إنقاذ</a:t>
            </a:r>
            <a:r>
              <a:rPr lang="ar-SY" sz="2800" dirty="0">
                <a:solidFill>
                  <a:srgbClr val="203864"/>
                </a:solidFill>
                <a:cs typeface="Calibri"/>
              </a:rPr>
              <a:t> أنفسنا من موقف خطير إ</a:t>
            </a:r>
            <a:r>
              <a:rPr lang="ar-SA" sz="2800" dirty="0">
                <a:solidFill>
                  <a:srgbClr val="203864"/>
                </a:solidFill>
                <a:cs typeface="Calibri"/>
              </a:rPr>
              <a:t>ن</a:t>
            </a:r>
            <a:r>
              <a:rPr lang="ar-SY" sz="2800" dirty="0">
                <a:solidFill>
                  <a:srgbClr val="203864"/>
                </a:solidFill>
                <a:cs typeface="Calibri"/>
              </a:rPr>
              <a:t> لم نخف</a:t>
            </a:r>
            <a:r>
              <a:rPr lang="ar-SA" sz="2800" dirty="0">
                <a:solidFill>
                  <a:srgbClr val="203864"/>
                </a:solidFill>
                <a:cs typeface="Calibri"/>
              </a:rPr>
              <a:t>.</a:t>
            </a:r>
          </a:p>
        </p:txBody>
      </p:sp>
      <p:sp>
        <p:nvSpPr>
          <p:cNvPr id="2" name="Dikdörtgen: Köşeleri Yuvarlatılmış 5">
            <a:extLst>
              <a:ext uri="{FF2B5EF4-FFF2-40B4-BE49-F238E27FC236}">
                <a16:creationId xmlns:a16="http://schemas.microsoft.com/office/drawing/2014/main" id="{74B9493F-5FD6-D9DF-5B7D-41774379311D}"/>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9780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dirty="0">
                <a:solidFill>
                  <a:schemeClr val="bg1"/>
                </a:solidFill>
                <a:cs typeface="Calibri"/>
              </a:rPr>
              <a:t>المشاعر الأساسية</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340017"/>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مشاعر</a:t>
            </a:r>
            <a:r>
              <a:rPr lang="ar-SY" sz="2800" dirty="0">
                <a:solidFill>
                  <a:srgbClr val="203864"/>
                </a:solidFill>
                <a:cs typeface="Calibri"/>
              </a:rPr>
              <a:t> ضرورية.</a:t>
            </a:r>
          </a:p>
          <a:p>
            <a:pPr marR="5080" algn="just" rtl="1">
              <a:spcBef>
                <a:spcPts val="1200"/>
              </a:spcBef>
            </a:pPr>
            <a:r>
              <a:rPr lang="ar-SA" sz="2800" dirty="0">
                <a:solidFill>
                  <a:srgbClr val="203864"/>
                </a:solidFill>
                <a:cs typeface="Calibri"/>
              </a:rPr>
              <a:t>إن الأمر الجيد أو السيء هو ما نفعله بمشاعرنا.</a:t>
            </a: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لذ</a:t>
            </a:r>
            <a:r>
              <a:rPr lang="ar-SA" sz="2800" dirty="0">
                <a:solidFill>
                  <a:srgbClr val="203864"/>
                </a:solidFill>
                <a:cs typeface="Calibri"/>
              </a:rPr>
              <a:t>ا</a:t>
            </a:r>
            <a:r>
              <a:rPr lang="ar-SY" sz="2800" dirty="0">
                <a:solidFill>
                  <a:srgbClr val="203864"/>
                </a:solidFill>
                <a:cs typeface="Calibri"/>
              </a:rPr>
              <a:t> فإن الغضب ليس </a:t>
            </a:r>
            <a:r>
              <a:rPr lang="ar-SA" sz="2800" dirty="0">
                <a:solidFill>
                  <a:srgbClr val="203864"/>
                </a:solidFill>
                <a:cs typeface="Calibri"/>
              </a:rPr>
              <a:t>بالشيء الذي يتوجب علينا</a:t>
            </a:r>
            <a:r>
              <a:rPr lang="ar-SY" sz="2800" dirty="0">
                <a:solidFill>
                  <a:srgbClr val="203864"/>
                </a:solidFill>
                <a:cs typeface="Calibri"/>
              </a:rPr>
              <a:t> التخلص منه.</a:t>
            </a:r>
          </a:p>
          <a:p>
            <a:pPr marR="5080" algn="just" rtl="1">
              <a:spcBef>
                <a:spcPts val="1200"/>
              </a:spcBef>
            </a:pPr>
            <a:r>
              <a:rPr lang="ar-SA" sz="2800" dirty="0">
                <a:solidFill>
                  <a:srgbClr val="203864"/>
                </a:solidFill>
                <a:cs typeface="Calibri"/>
              </a:rPr>
              <a:t>إن </a:t>
            </a:r>
            <a:r>
              <a:rPr lang="ar-SY" sz="2800" dirty="0">
                <a:solidFill>
                  <a:srgbClr val="203864"/>
                </a:solidFill>
                <a:cs typeface="Calibri"/>
              </a:rPr>
              <a:t>الغضب هو </a:t>
            </a:r>
            <a:r>
              <a:rPr lang="ar-SA" sz="2800" dirty="0">
                <a:solidFill>
                  <a:srgbClr val="203864"/>
                </a:solidFill>
                <a:cs typeface="Calibri"/>
              </a:rPr>
              <a:t>شعور</a:t>
            </a:r>
            <a:r>
              <a:rPr lang="ar-SY" sz="2800" dirty="0">
                <a:solidFill>
                  <a:srgbClr val="203864"/>
                </a:solidFill>
                <a:cs typeface="Calibri"/>
              </a:rPr>
              <a:t> </a:t>
            </a:r>
            <a:r>
              <a:rPr lang="ar-SA" sz="2800" dirty="0">
                <a:solidFill>
                  <a:srgbClr val="203864"/>
                </a:solidFill>
                <a:cs typeface="Calibri"/>
              </a:rPr>
              <a:t>نستطيع إدارته.</a:t>
            </a:r>
            <a:endParaRPr lang="ar-SY" sz="2800" dirty="0">
              <a:solidFill>
                <a:srgbClr val="203864"/>
              </a:solidFill>
              <a:cs typeface="Calibri"/>
            </a:endParaRPr>
          </a:p>
          <a:p>
            <a:pPr marR="5080" algn="just" rtl="1">
              <a:spcBef>
                <a:spcPts val="1200"/>
              </a:spcBef>
            </a:pPr>
            <a:r>
              <a:rPr lang="ar-SA" sz="2800" dirty="0">
                <a:solidFill>
                  <a:srgbClr val="203864"/>
                </a:solidFill>
                <a:cs typeface="Calibri"/>
              </a:rPr>
              <a:t>إن ما يجب علينا</a:t>
            </a:r>
            <a:r>
              <a:rPr lang="ar-SY" sz="2800" dirty="0">
                <a:solidFill>
                  <a:srgbClr val="203864"/>
                </a:solidFill>
                <a:cs typeface="Calibri"/>
              </a:rPr>
              <a:t> تعلمه هو إدارة الغضب.</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E08110FE-4B00-362A-2664-451798D0947D}"/>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18309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latin typeface="Calibri"/>
                <a:ea typeface="+mj-ea"/>
                <a:cs typeface="Calibri"/>
              </a:rPr>
              <a:t>إدارة الغضب</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63018"/>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000" dirty="0">
                <a:solidFill>
                  <a:srgbClr val="203864"/>
                </a:solidFill>
                <a:cs typeface="Calibri"/>
              </a:rPr>
              <a:t>أدرك </a:t>
            </a:r>
            <a:r>
              <a:rPr lang="ar-SA" sz="2000" dirty="0">
                <a:solidFill>
                  <a:srgbClr val="203864"/>
                </a:solidFill>
                <a:cs typeface="Calibri"/>
              </a:rPr>
              <a:t>أولاً </a:t>
            </a:r>
            <a:r>
              <a:rPr lang="ar-SY" sz="2000" dirty="0">
                <a:solidFill>
                  <a:srgbClr val="203864"/>
                </a:solidFill>
                <a:cs typeface="Calibri"/>
              </a:rPr>
              <a:t>أنك غاضب وتقب</a:t>
            </a:r>
            <a:r>
              <a:rPr lang="ar-SA" sz="2000" dirty="0">
                <a:solidFill>
                  <a:srgbClr val="203864"/>
                </a:solidFill>
                <a:cs typeface="Calibri"/>
              </a:rPr>
              <a:t>ّ</a:t>
            </a:r>
            <a:r>
              <a:rPr lang="ar-SY" sz="2000" dirty="0">
                <a:solidFill>
                  <a:srgbClr val="203864"/>
                </a:solidFill>
                <a:cs typeface="Calibri"/>
              </a:rPr>
              <a:t>ل</a:t>
            </a:r>
            <a:r>
              <a:rPr lang="ar-SA" sz="2000" dirty="0">
                <a:solidFill>
                  <a:srgbClr val="203864"/>
                </a:solidFill>
                <a:cs typeface="Calibri"/>
              </a:rPr>
              <a:t> ذلك</a:t>
            </a:r>
            <a:r>
              <a:rPr lang="ar-SY" sz="2000" dirty="0">
                <a:solidFill>
                  <a:srgbClr val="203864"/>
                </a:solidFill>
                <a:cs typeface="Calibri"/>
              </a:rPr>
              <a:t>. يكون شعورنا الرئيسي هو الحزن وخيبة الأمل</a:t>
            </a:r>
            <a:r>
              <a:rPr lang="ar-SA" sz="2000" dirty="0">
                <a:solidFill>
                  <a:srgbClr val="203864"/>
                </a:solidFill>
                <a:cs typeface="Calibri"/>
              </a:rPr>
              <a:t> أحياناً</a:t>
            </a:r>
            <a:r>
              <a:rPr lang="ar-SY" sz="2000" dirty="0">
                <a:solidFill>
                  <a:srgbClr val="203864"/>
                </a:solidFill>
                <a:cs typeface="Calibri"/>
              </a:rPr>
              <a:t>. </a:t>
            </a:r>
            <a:r>
              <a:rPr lang="ar-SA" sz="2000" dirty="0">
                <a:solidFill>
                  <a:srgbClr val="203864"/>
                </a:solidFill>
                <a:cs typeface="Calibri"/>
              </a:rPr>
              <a:t>وإننا </a:t>
            </a:r>
            <a:r>
              <a:rPr lang="ar-SY" sz="2000" dirty="0">
                <a:solidFill>
                  <a:srgbClr val="203864"/>
                </a:solidFill>
                <a:cs typeface="Calibri"/>
              </a:rPr>
              <a:t>نغضب </a:t>
            </a:r>
            <a:r>
              <a:rPr lang="ar-SA" sz="2000" dirty="0">
                <a:solidFill>
                  <a:srgbClr val="203864"/>
                </a:solidFill>
                <a:cs typeface="Calibri"/>
              </a:rPr>
              <a:t>أحياناً </a:t>
            </a:r>
            <a:r>
              <a:rPr lang="ar-SY" sz="2000" dirty="0">
                <a:solidFill>
                  <a:srgbClr val="203864"/>
                </a:solidFill>
                <a:cs typeface="Calibri"/>
              </a:rPr>
              <a:t>عندما لا نستطيع التعامل مع هذه المشاعر.</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فك</a:t>
            </a:r>
            <a:r>
              <a:rPr lang="ar-SA" sz="2000" dirty="0">
                <a:solidFill>
                  <a:srgbClr val="203864"/>
                </a:solidFill>
                <a:cs typeface="Calibri"/>
              </a:rPr>
              <a:t>ّ</a:t>
            </a:r>
            <a:r>
              <a:rPr lang="ar-SY" sz="2000" dirty="0">
                <a:solidFill>
                  <a:srgbClr val="203864"/>
                </a:solidFill>
                <a:cs typeface="Calibri"/>
              </a:rPr>
              <a:t>ر فيما إ</a:t>
            </a:r>
            <a:r>
              <a:rPr lang="ar-SA" sz="2000" dirty="0">
                <a:solidFill>
                  <a:srgbClr val="203864"/>
                </a:solidFill>
                <a:cs typeface="Calibri"/>
              </a:rPr>
              <a:t>ن</a:t>
            </a:r>
            <a:r>
              <a:rPr lang="ar-SY" sz="2000" dirty="0">
                <a:solidFill>
                  <a:srgbClr val="203864"/>
                </a:solidFill>
                <a:cs typeface="Calibri"/>
              </a:rPr>
              <a:t> كنت غاضبا</a:t>
            </a:r>
            <a:r>
              <a:rPr lang="ar-SA" sz="2000" dirty="0">
                <a:solidFill>
                  <a:srgbClr val="203864"/>
                </a:solidFill>
                <a:cs typeface="Calibri"/>
              </a:rPr>
              <a:t>ً</a:t>
            </a:r>
            <a:r>
              <a:rPr lang="ar-SY" sz="2000" dirty="0">
                <a:solidFill>
                  <a:srgbClr val="203864"/>
                </a:solidFill>
                <a:cs typeface="Calibri"/>
              </a:rPr>
              <a:t> من الشيء الصحيح والشخص ال</a:t>
            </a:r>
            <a:r>
              <a:rPr lang="ar-SA" sz="2000" dirty="0">
                <a:solidFill>
                  <a:srgbClr val="203864"/>
                </a:solidFill>
                <a:cs typeface="Calibri"/>
              </a:rPr>
              <a:t>صحيح</a:t>
            </a:r>
            <a:r>
              <a:rPr lang="ar-SY" sz="2000" dirty="0">
                <a:solidFill>
                  <a:srgbClr val="203864"/>
                </a:solidFill>
                <a:cs typeface="Calibri"/>
              </a:rPr>
              <a:t>. على سبيل المثال، عدت إلى المنزل مساء</a:t>
            </a:r>
            <a:r>
              <a:rPr lang="ar-SA" sz="2000" dirty="0">
                <a:solidFill>
                  <a:srgbClr val="203864"/>
                </a:solidFill>
                <a:cs typeface="Calibri"/>
              </a:rPr>
              <a:t>ً</a:t>
            </a:r>
            <a:r>
              <a:rPr lang="ar-SY" sz="2000" dirty="0">
                <a:solidFill>
                  <a:srgbClr val="203864"/>
                </a:solidFill>
                <a:cs typeface="Calibri"/>
              </a:rPr>
              <a:t> و</a:t>
            </a:r>
            <a:r>
              <a:rPr lang="ar-SA" sz="2000" dirty="0">
                <a:solidFill>
                  <a:srgbClr val="203864"/>
                </a:solidFill>
                <a:cs typeface="Calibri"/>
              </a:rPr>
              <a:t>غضبت</a:t>
            </a:r>
            <a:r>
              <a:rPr lang="ar-SY" sz="2000" dirty="0">
                <a:solidFill>
                  <a:srgbClr val="203864"/>
                </a:solidFill>
                <a:cs typeface="Calibri"/>
              </a:rPr>
              <a:t> </a:t>
            </a:r>
            <a:r>
              <a:rPr lang="ar-SA" sz="2000" dirty="0">
                <a:solidFill>
                  <a:srgbClr val="203864"/>
                </a:solidFill>
                <a:cs typeface="Calibri"/>
              </a:rPr>
              <a:t>كثيراً</a:t>
            </a:r>
            <a:r>
              <a:rPr lang="ar-SY" sz="2000" dirty="0">
                <a:solidFill>
                  <a:srgbClr val="203864"/>
                </a:solidFill>
                <a:cs typeface="Calibri"/>
              </a:rPr>
              <a:t> ل</a:t>
            </a:r>
            <a:r>
              <a:rPr lang="ar-SA" sz="2000" dirty="0">
                <a:solidFill>
                  <a:srgbClr val="203864"/>
                </a:solidFill>
                <a:cs typeface="Calibri"/>
              </a:rPr>
              <a:t>تسبب</a:t>
            </a:r>
            <a:r>
              <a:rPr lang="ar-SY" sz="2000" dirty="0">
                <a:solidFill>
                  <a:srgbClr val="203864"/>
                </a:solidFill>
                <a:cs typeface="Calibri"/>
              </a:rPr>
              <a:t> ابنتك </a:t>
            </a:r>
            <a:r>
              <a:rPr lang="ar-SA" sz="2000" dirty="0">
                <a:solidFill>
                  <a:srgbClr val="203864"/>
                </a:solidFill>
                <a:cs typeface="Calibri"/>
              </a:rPr>
              <a:t>بالكثير</a:t>
            </a:r>
            <a:r>
              <a:rPr lang="ar-SY" sz="2000" dirty="0">
                <a:solidFill>
                  <a:srgbClr val="203864"/>
                </a:solidFill>
                <a:cs typeface="Calibri"/>
              </a:rPr>
              <a:t> </a:t>
            </a:r>
            <a:r>
              <a:rPr lang="ar-SA" sz="2000" dirty="0">
                <a:solidFill>
                  <a:srgbClr val="203864"/>
                </a:solidFill>
                <a:cs typeface="Calibri"/>
              </a:rPr>
              <a:t>من </a:t>
            </a:r>
            <a:r>
              <a:rPr lang="ar-SY" sz="2000" dirty="0">
                <a:solidFill>
                  <a:srgbClr val="203864"/>
                </a:solidFill>
                <a:cs typeface="Calibri"/>
              </a:rPr>
              <a:t>الضوضاء </a:t>
            </a:r>
            <a:r>
              <a:rPr lang="ar-SA" sz="2000" dirty="0">
                <a:solidFill>
                  <a:srgbClr val="203864"/>
                </a:solidFill>
                <a:cs typeface="Calibri"/>
              </a:rPr>
              <a:t>ف</a:t>
            </a:r>
            <a:r>
              <a:rPr lang="ar-SY" sz="2000" dirty="0">
                <a:solidFill>
                  <a:srgbClr val="203864"/>
                </a:solidFill>
                <a:cs typeface="Calibri"/>
              </a:rPr>
              <a:t>صرخ</a:t>
            </a:r>
            <a:r>
              <a:rPr lang="ar-SA" sz="2000" dirty="0">
                <a:solidFill>
                  <a:srgbClr val="203864"/>
                </a:solidFill>
                <a:cs typeface="Calibri"/>
              </a:rPr>
              <a:t>ت</a:t>
            </a:r>
            <a:r>
              <a:rPr lang="ar-SY" sz="2000" dirty="0">
                <a:solidFill>
                  <a:srgbClr val="203864"/>
                </a:solidFill>
                <a:cs typeface="Calibri"/>
              </a:rPr>
              <a:t> في وجهها. لكن</a:t>
            </a:r>
            <a:r>
              <a:rPr lang="ar-SA" sz="2000" dirty="0">
                <a:solidFill>
                  <a:srgbClr val="203864"/>
                </a:solidFill>
                <a:cs typeface="Calibri"/>
              </a:rPr>
              <a:t>ك</a:t>
            </a:r>
            <a:r>
              <a:rPr lang="ar-SY" sz="2000" dirty="0">
                <a:solidFill>
                  <a:srgbClr val="203864"/>
                </a:solidFill>
                <a:cs typeface="Calibri"/>
              </a:rPr>
              <a:t> في الواقع</a:t>
            </a:r>
            <a:r>
              <a:rPr lang="ar-SA" sz="2000" dirty="0">
                <a:solidFill>
                  <a:srgbClr val="203864"/>
                </a:solidFill>
                <a:cs typeface="Calibri"/>
              </a:rPr>
              <a:t> </a:t>
            </a:r>
            <a:r>
              <a:rPr lang="ar-SY" sz="2000" dirty="0">
                <a:solidFill>
                  <a:srgbClr val="203864"/>
                </a:solidFill>
                <a:cs typeface="Calibri"/>
              </a:rPr>
              <a:t>كنت غاضب</a:t>
            </a:r>
            <a:r>
              <a:rPr lang="ar-SA" sz="2000" dirty="0">
                <a:solidFill>
                  <a:srgbClr val="203864"/>
                </a:solidFill>
                <a:cs typeface="Calibri"/>
              </a:rPr>
              <a:t>اً</a:t>
            </a:r>
            <a:r>
              <a:rPr lang="ar-SY" sz="2000" dirty="0">
                <a:solidFill>
                  <a:srgbClr val="203864"/>
                </a:solidFill>
                <a:cs typeface="Calibri"/>
              </a:rPr>
              <a:t> </a:t>
            </a:r>
            <a:r>
              <a:rPr lang="ar-SA" sz="2000" dirty="0">
                <a:solidFill>
                  <a:srgbClr val="203864"/>
                </a:solidFill>
                <a:cs typeface="Calibri"/>
              </a:rPr>
              <a:t>أساساً ل</a:t>
            </a:r>
            <a:r>
              <a:rPr lang="ar-SY" sz="2000" dirty="0">
                <a:solidFill>
                  <a:srgbClr val="203864"/>
                </a:solidFill>
                <a:cs typeface="Calibri"/>
              </a:rPr>
              <a:t>أنك لم تستطع </a:t>
            </a:r>
            <a:r>
              <a:rPr lang="ar-SA" sz="2000" dirty="0">
                <a:solidFill>
                  <a:srgbClr val="203864"/>
                </a:solidFill>
                <a:cs typeface="Calibri"/>
              </a:rPr>
              <a:t>إصدار صوت</a:t>
            </a:r>
            <a:r>
              <a:rPr lang="ar-SY" sz="2000" dirty="0">
                <a:solidFill>
                  <a:srgbClr val="203864"/>
                </a:solidFill>
                <a:cs typeface="Calibri"/>
              </a:rPr>
              <a:t> </a:t>
            </a:r>
            <a:r>
              <a:rPr lang="ar-SA" sz="2000" dirty="0">
                <a:solidFill>
                  <a:srgbClr val="203864"/>
                </a:solidFill>
                <a:cs typeface="Calibri"/>
              </a:rPr>
              <a:t>تجاه</a:t>
            </a:r>
            <a:r>
              <a:rPr lang="ar-SY" sz="2000" dirty="0">
                <a:solidFill>
                  <a:srgbClr val="203864"/>
                </a:solidFill>
                <a:cs typeface="Calibri"/>
              </a:rPr>
              <a:t> الظلم الذي لحق بك من قبل رئيسك في العمل</a:t>
            </a:r>
            <a:r>
              <a:rPr lang="ar-SA" sz="2000" dirty="0">
                <a:solidFill>
                  <a:srgbClr val="203864"/>
                </a:solidFill>
                <a:cs typeface="Calibri"/>
              </a:rPr>
              <a:t>.</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إ</a:t>
            </a:r>
            <a:r>
              <a:rPr lang="ar-SA" sz="2000" dirty="0">
                <a:solidFill>
                  <a:srgbClr val="203864"/>
                </a:solidFill>
                <a:cs typeface="Calibri"/>
              </a:rPr>
              <a:t>ن</a:t>
            </a:r>
            <a:r>
              <a:rPr lang="ar-SY" sz="2000" dirty="0">
                <a:solidFill>
                  <a:srgbClr val="203864"/>
                </a:solidFill>
                <a:cs typeface="Calibri"/>
              </a:rPr>
              <a:t> كنت غاضبا</a:t>
            </a:r>
            <a:r>
              <a:rPr lang="ar-SA" sz="2000" dirty="0">
                <a:solidFill>
                  <a:srgbClr val="203864"/>
                </a:solidFill>
                <a:cs typeface="Calibri"/>
              </a:rPr>
              <a:t>ً</a:t>
            </a:r>
            <a:r>
              <a:rPr lang="ar-SY" sz="2000" dirty="0">
                <a:solidFill>
                  <a:srgbClr val="203864"/>
                </a:solidFill>
                <a:cs typeface="Calibri"/>
              </a:rPr>
              <a:t> من الشيء الصحيح فلا تفعل أول شيء يتبادر إلى ذهن</a:t>
            </a:r>
            <a:r>
              <a:rPr lang="ar-SA" sz="2000" dirty="0">
                <a:solidFill>
                  <a:srgbClr val="203864"/>
                </a:solidFill>
                <a:cs typeface="Calibri"/>
              </a:rPr>
              <a:t>ك.</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خذ نفس</a:t>
            </a:r>
            <a:r>
              <a:rPr lang="ar-SA" sz="2000" dirty="0">
                <a:solidFill>
                  <a:srgbClr val="203864"/>
                </a:solidFill>
                <a:cs typeface="Calibri"/>
              </a:rPr>
              <a:t>اً</a:t>
            </a:r>
            <a:r>
              <a:rPr lang="ar-SY" sz="2000" dirty="0">
                <a:solidFill>
                  <a:srgbClr val="203864"/>
                </a:solidFill>
                <a:cs typeface="Calibri"/>
              </a:rPr>
              <a:t> عميق</a:t>
            </a:r>
            <a:r>
              <a:rPr lang="ar-SA" sz="2000" dirty="0">
                <a:solidFill>
                  <a:srgbClr val="203864"/>
                </a:solidFill>
                <a:cs typeface="Calibri"/>
              </a:rPr>
              <a:t>اً.</a:t>
            </a:r>
          </a:p>
        </p:txBody>
      </p:sp>
      <p:sp>
        <p:nvSpPr>
          <p:cNvPr id="2" name="Dikdörtgen: Köşeleri Yuvarlatılmış 5">
            <a:extLst>
              <a:ext uri="{FF2B5EF4-FFF2-40B4-BE49-F238E27FC236}">
                <a16:creationId xmlns:a16="http://schemas.microsoft.com/office/drawing/2014/main" id="{4A2A101E-1FA8-63EA-3F47-800E124D224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45313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pic>
        <p:nvPicPr>
          <p:cNvPr id="16" name="Resim 15">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7"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BDB47244-EED1-4FD9-9A5B-C900E30E2C72}"/>
              </a:ext>
            </a:extLst>
          </p:cNvPr>
          <p:cNvSpPr txBox="1"/>
          <p:nvPr/>
        </p:nvSpPr>
        <p:spPr>
          <a:xfrm>
            <a:off x="7106478" y="2179490"/>
            <a:ext cx="4412223" cy="2955296"/>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Y" sz="2400" dirty="0">
                <a:solidFill>
                  <a:srgbClr val="203864"/>
                </a:solidFill>
                <a:cs typeface="Calibri"/>
              </a:rPr>
              <a:t>تعريف الحالة النفسية الصحية،</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سرد ما يمكن القيام به من أجل تقوية الصحة النفسية،</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تعريف التوتر وسرد الحالات المسببة للتوتر وتأثيرات التوتر وطرق التعامل على التوتر،</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تعريف المشاعر الأساسية.</a:t>
            </a:r>
            <a:endParaRPr lang="ar-SA" sz="2400" dirty="0">
              <a:solidFill>
                <a:srgbClr val="203864"/>
              </a:solidFill>
              <a:cs typeface="Calibri"/>
            </a:endParaRPr>
          </a:p>
        </p:txBody>
      </p:sp>
      <p:sp>
        <p:nvSpPr>
          <p:cNvPr id="13"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latin typeface="Calibri"/>
                <a:ea typeface="+mj-ea"/>
                <a:cs typeface="Calibri"/>
              </a:rPr>
              <a:t>المكتسبات</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1431802"/>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يجب على المشارك في نهاية هذه الجلسة أن يكون قادراً على؛</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15B20C01-1881-632E-1AE5-DD295E9B96C7}"/>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01426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إدارة الغضب</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9390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200" dirty="0">
                <a:solidFill>
                  <a:srgbClr val="203864"/>
                </a:solidFill>
                <a:cs typeface="Calibri"/>
              </a:rPr>
              <a:t>حاول حل المشكلة </a:t>
            </a:r>
            <a:r>
              <a:rPr lang="ar-SA" sz="2200" dirty="0">
                <a:solidFill>
                  <a:srgbClr val="203864"/>
                </a:solidFill>
                <a:cs typeface="Calibri"/>
              </a:rPr>
              <a:t>من خلال التواصل</a:t>
            </a:r>
            <a:r>
              <a:rPr lang="ar-SY" sz="2200" dirty="0">
                <a:solidFill>
                  <a:srgbClr val="203864"/>
                </a:solidFill>
                <a:cs typeface="Calibri"/>
              </a:rPr>
              <a:t> الصحيح.</a:t>
            </a:r>
          </a:p>
          <a:p>
            <a:pPr marL="457200" marR="5080" indent="-457200" algn="just" rtl="1">
              <a:spcBef>
                <a:spcPts val="1200"/>
              </a:spcBef>
              <a:buFont typeface="Arial" panose="020B0604020202020204" pitchFamily="34" charset="0"/>
              <a:buChar char="•"/>
            </a:pPr>
            <a:r>
              <a:rPr lang="ar-SY" sz="2200" dirty="0">
                <a:solidFill>
                  <a:srgbClr val="203864"/>
                </a:solidFill>
                <a:cs typeface="Calibri"/>
              </a:rPr>
              <a:t>قم بتأجيلها لإعادة النظر فيها لاحق</a:t>
            </a:r>
            <a:r>
              <a:rPr lang="ar-SA" sz="2200" dirty="0">
                <a:solidFill>
                  <a:srgbClr val="203864"/>
                </a:solidFill>
                <a:cs typeface="Calibri"/>
              </a:rPr>
              <a:t>اً في حال لم </a:t>
            </a:r>
            <a:r>
              <a:rPr lang="ar-SY" sz="2200" dirty="0">
                <a:solidFill>
                  <a:srgbClr val="203864"/>
                </a:solidFill>
                <a:cs typeface="Calibri"/>
              </a:rPr>
              <a:t> تتمكن من حلها بالتواصل. على سبيل المثال، غضبت من صديق في العمل وحاولت حل المشكلة ع</a:t>
            </a:r>
            <a:r>
              <a:rPr lang="ar-SA" sz="2200" dirty="0">
                <a:solidFill>
                  <a:srgbClr val="203864"/>
                </a:solidFill>
                <a:cs typeface="Calibri"/>
              </a:rPr>
              <a:t>بر</a:t>
            </a:r>
            <a:r>
              <a:rPr lang="ar-SY" sz="2200" dirty="0">
                <a:solidFill>
                  <a:srgbClr val="203864"/>
                </a:solidFill>
                <a:cs typeface="Calibri"/>
              </a:rPr>
              <a:t> التحدث </a:t>
            </a:r>
            <a:r>
              <a:rPr lang="ar-SA" sz="2200" dirty="0">
                <a:solidFill>
                  <a:srgbClr val="203864"/>
                </a:solidFill>
                <a:cs typeface="Calibri"/>
              </a:rPr>
              <a:t>و</a:t>
            </a:r>
            <a:r>
              <a:rPr lang="ar-SY" sz="2200" dirty="0">
                <a:solidFill>
                  <a:srgbClr val="203864"/>
                </a:solidFill>
                <a:cs typeface="Calibri"/>
              </a:rPr>
              <a:t>لكن الأمر لم ينجح. يمكنك</a:t>
            </a:r>
            <a:r>
              <a:rPr lang="ar-SA" sz="2200" dirty="0">
                <a:solidFill>
                  <a:srgbClr val="203864"/>
                </a:solidFill>
                <a:cs typeface="Calibri"/>
              </a:rPr>
              <a:t> حينها</a:t>
            </a:r>
            <a:r>
              <a:rPr lang="ar-SY" sz="2200" dirty="0">
                <a:solidFill>
                  <a:srgbClr val="203864"/>
                </a:solidFill>
                <a:cs typeface="Calibri"/>
              </a:rPr>
              <a:t> أن تقول لصديقك</a:t>
            </a:r>
            <a:r>
              <a:rPr lang="ar-SA" sz="2200" dirty="0">
                <a:solidFill>
                  <a:srgbClr val="203864"/>
                </a:solidFill>
                <a:cs typeface="Calibri"/>
              </a:rPr>
              <a:t>؛</a:t>
            </a:r>
            <a:r>
              <a:rPr lang="ar-SY" sz="2200" dirty="0">
                <a:solidFill>
                  <a:srgbClr val="203864"/>
                </a:solidFill>
                <a:cs typeface="Calibri"/>
              </a:rPr>
              <a:t> ل</a:t>
            </a:r>
            <a:r>
              <a:rPr lang="ar-SA" sz="2200" dirty="0">
                <a:solidFill>
                  <a:srgbClr val="203864"/>
                </a:solidFill>
                <a:cs typeface="Calibri"/>
              </a:rPr>
              <a:t>ا نستطيع</a:t>
            </a:r>
            <a:r>
              <a:rPr lang="ar-SY" sz="2200" dirty="0">
                <a:solidFill>
                  <a:srgbClr val="203864"/>
                </a:solidFill>
                <a:cs typeface="Calibri"/>
              </a:rPr>
              <a:t> حل هذه المشكلة الآن</a:t>
            </a:r>
            <a:r>
              <a:rPr lang="ar-SA" sz="2200" dirty="0">
                <a:solidFill>
                  <a:srgbClr val="203864"/>
                </a:solidFill>
                <a:cs typeface="Calibri"/>
              </a:rPr>
              <a:t>، </a:t>
            </a:r>
            <a:r>
              <a:rPr lang="ar-SY" sz="2200" dirty="0">
                <a:solidFill>
                  <a:srgbClr val="203864"/>
                </a:solidFill>
                <a:cs typeface="Calibri"/>
              </a:rPr>
              <a:t>دعنا نتحدث عنها مرة أخرى </a:t>
            </a:r>
            <a:r>
              <a:rPr lang="ar-SA" sz="2200" dirty="0">
                <a:solidFill>
                  <a:srgbClr val="203864"/>
                </a:solidFill>
                <a:cs typeface="Calibri"/>
              </a:rPr>
              <a:t>ليلاً من فضلك.</a:t>
            </a:r>
            <a:endParaRPr lang="ar-SY" sz="22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200" dirty="0">
                <a:solidFill>
                  <a:srgbClr val="203864"/>
                </a:solidFill>
                <a:cs typeface="Calibri"/>
              </a:rPr>
              <a:t>لا تدوم مشاعرنا إلى الأبد. إ</a:t>
            </a:r>
            <a:r>
              <a:rPr lang="ar-SA" sz="2200" dirty="0">
                <a:solidFill>
                  <a:srgbClr val="203864"/>
                </a:solidFill>
                <a:cs typeface="Calibri"/>
              </a:rPr>
              <a:t>نها ترتفع وت</a:t>
            </a:r>
            <a:r>
              <a:rPr lang="ar-SY" sz="2200" dirty="0">
                <a:solidFill>
                  <a:srgbClr val="203864"/>
                </a:solidFill>
                <a:cs typeface="Calibri"/>
              </a:rPr>
              <a:t>ر</a:t>
            </a:r>
            <a:r>
              <a:rPr lang="ar-SA" sz="2200" dirty="0">
                <a:solidFill>
                  <a:srgbClr val="203864"/>
                </a:solidFill>
                <a:cs typeface="Calibri"/>
              </a:rPr>
              <a:t>تفع </a:t>
            </a:r>
            <a:r>
              <a:rPr lang="ar-SY" sz="2200" dirty="0">
                <a:solidFill>
                  <a:srgbClr val="203864"/>
                </a:solidFill>
                <a:cs typeface="Calibri"/>
              </a:rPr>
              <a:t>و</a:t>
            </a:r>
            <a:r>
              <a:rPr lang="ar-SA" sz="2200" dirty="0">
                <a:solidFill>
                  <a:srgbClr val="203864"/>
                </a:solidFill>
                <a:cs typeface="Calibri"/>
              </a:rPr>
              <a:t>تبدأ </a:t>
            </a:r>
            <a:r>
              <a:rPr lang="ar-SY" sz="2200" dirty="0">
                <a:solidFill>
                  <a:srgbClr val="203864"/>
                </a:solidFill>
                <a:cs typeface="Calibri"/>
              </a:rPr>
              <a:t>بعد نقطة </a:t>
            </a:r>
            <a:r>
              <a:rPr lang="ar-SA" sz="2200" dirty="0">
                <a:solidFill>
                  <a:srgbClr val="203864"/>
                </a:solidFill>
                <a:cs typeface="Calibri"/>
              </a:rPr>
              <a:t>ما</a:t>
            </a:r>
            <a:r>
              <a:rPr lang="ar-SY" sz="2200" dirty="0">
                <a:solidFill>
                  <a:srgbClr val="203864"/>
                </a:solidFill>
                <a:cs typeface="Calibri"/>
              </a:rPr>
              <a:t> </a:t>
            </a:r>
            <a:r>
              <a:rPr lang="ar-SA" sz="2200" dirty="0">
                <a:solidFill>
                  <a:srgbClr val="203864"/>
                </a:solidFill>
                <a:cs typeface="Calibri"/>
              </a:rPr>
              <a:t>ب</a:t>
            </a:r>
            <a:r>
              <a:rPr lang="ar-SY" sz="2200" dirty="0">
                <a:solidFill>
                  <a:srgbClr val="203864"/>
                </a:solidFill>
                <a:cs typeface="Calibri"/>
              </a:rPr>
              <a:t>الانخفاض وال</a:t>
            </a:r>
            <a:r>
              <a:rPr lang="ar-SA" sz="2200" dirty="0">
                <a:solidFill>
                  <a:srgbClr val="203864"/>
                </a:solidFill>
                <a:cs typeface="Calibri"/>
              </a:rPr>
              <a:t>زوال</a:t>
            </a:r>
            <a:r>
              <a:rPr lang="ar-SY" sz="2200" dirty="0">
                <a:solidFill>
                  <a:srgbClr val="203864"/>
                </a:solidFill>
                <a:cs typeface="Calibri"/>
              </a:rPr>
              <a:t>. </a:t>
            </a:r>
            <a:r>
              <a:rPr lang="ar-SA" sz="2200" dirty="0">
                <a:solidFill>
                  <a:srgbClr val="203864"/>
                </a:solidFill>
                <a:cs typeface="Calibri"/>
              </a:rPr>
              <a:t>ستلاحظ </a:t>
            </a:r>
            <a:r>
              <a:rPr lang="ar-SY" sz="2200" dirty="0">
                <a:solidFill>
                  <a:srgbClr val="203864"/>
                </a:solidFill>
                <a:cs typeface="Calibri"/>
              </a:rPr>
              <a:t>بعد فترة زمنية معينة</a:t>
            </a:r>
            <a:r>
              <a:rPr lang="ar-SA" sz="2200" dirty="0">
                <a:solidFill>
                  <a:srgbClr val="203864"/>
                </a:solidFill>
                <a:cs typeface="Calibri"/>
              </a:rPr>
              <a:t> بأ</a:t>
            </a:r>
            <a:r>
              <a:rPr lang="ar-SY" sz="2200" dirty="0">
                <a:solidFill>
                  <a:srgbClr val="203864"/>
                </a:solidFill>
                <a:cs typeface="Calibri"/>
              </a:rPr>
              <a:t>ن غضبك</a:t>
            </a:r>
            <a:r>
              <a:rPr lang="ar-SA" sz="2200" dirty="0">
                <a:solidFill>
                  <a:srgbClr val="203864"/>
                </a:solidFill>
                <a:cs typeface="Calibri"/>
              </a:rPr>
              <a:t> قد </a:t>
            </a:r>
            <a:r>
              <a:rPr lang="ar-SY" sz="2200" dirty="0">
                <a:solidFill>
                  <a:srgbClr val="203864"/>
                </a:solidFill>
                <a:cs typeface="Calibri"/>
              </a:rPr>
              <a:t>تناقص أو </a:t>
            </a:r>
            <a:r>
              <a:rPr lang="ar-SA" sz="2200" dirty="0">
                <a:solidFill>
                  <a:srgbClr val="203864"/>
                </a:solidFill>
                <a:cs typeface="Calibri"/>
              </a:rPr>
              <a:t>حتى أنه قد زال</a:t>
            </a:r>
            <a:r>
              <a:rPr lang="ar-SY" sz="2200" dirty="0">
                <a:solidFill>
                  <a:srgbClr val="203864"/>
                </a:solidFill>
                <a:cs typeface="Calibri"/>
              </a:rPr>
              <a:t>. </a:t>
            </a:r>
            <a:r>
              <a:rPr lang="ar-SA" sz="2200" dirty="0">
                <a:solidFill>
                  <a:srgbClr val="203864"/>
                </a:solidFill>
                <a:cs typeface="Calibri"/>
              </a:rPr>
              <a:t>يسهل حل المشكلة أيضاً حينها.</a:t>
            </a:r>
          </a:p>
        </p:txBody>
      </p:sp>
      <p:sp>
        <p:nvSpPr>
          <p:cNvPr id="2" name="Dikdörtgen: Köşeleri Yuvarlatılmış 5">
            <a:extLst>
              <a:ext uri="{FF2B5EF4-FFF2-40B4-BE49-F238E27FC236}">
                <a16:creationId xmlns:a16="http://schemas.microsoft.com/office/drawing/2014/main" id="{D23A7578-70DE-F073-4B74-C1813D4A37E2}"/>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021411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توصيات لمراقبة غضبكم</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647793"/>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400" dirty="0">
                <a:solidFill>
                  <a:srgbClr val="203864"/>
                </a:solidFill>
                <a:cs typeface="Calibri"/>
              </a:rPr>
              <a:t>حدد المواقف التي تثير غضبك وشكل</a:t>
            </a:r>
            <a:r>
              <a:rPr lang="ar-SA" sz="2400" dirty="0">
                <a:solidFill>
                  <a:srgbClr val="203864"/>
                </a:solidFill>
                <a:cs typeface="Calibri"/>
              </a:rPr>
              <a:t> غضبك.</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قم ب</a:t>
            </a:r>
            <a:r>
              <a:rPr lang="ar-SA" sz="2400" dirty="0">
                <a:solidFill>
                  <a:srgbClr val="203864"/>
                </a:solidFill>
                <a:cs typeface="Calibri"/>
              </a:rPr>
              <a:t>ممارسة </a:t>
            </a:r>
            <a:r>
              <a:rPr lang="ar-SY" sz="2400" dirty="0">
                <a:solidFill>
                  <a:srgbClr val="203864"/>
                </a:solidFill>
                <a:cs typeface="Calibri"/>
              </a:rPr>
              <a:t>تمارين لتهدئة نفسك بانتظام.</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خذ أنفاسا</a:t>
            </a:r>
            <a:r>
              <a:rPr lang="ar-SA" sz="2400" dirty="0">
                <a:solidFill>
                  <a:srgbClr val="203864"/>
                </a:solidFill>
                <a:cs typeface="Calibri"/>
              </a:rPr>
              <a:t>ً</a:t>
            </a:r>
            <a:r>
              <a:rPr lang="ar-SY" sz="2400" dirty="0">
                <a:solidFill>
                  <a:srgbClr val="203864"/>
                </a:solidFill>
                <a:cs typeface="Calibri"/>
              </a:rPr>
              <a:t> عميقة وتحكم في معدل ضربات قلبك وتنفسك.</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لا تقم بحركات اليد</a:t>
            </a:r>
            <a:r>
              <a:rPr lang="ar-SA" sz="2400" dirty="0">
                <a:solidFill>
                  <a:srgbClr val="203864"/>
                </a:solidFill>
                <a:cs typeface="Calibri"/>
              </a:rPr>
              <a:t> والذراع</a:t>
            </a:r>
            <a:r>
              <a:rPr lang="ar-SY" sz="2400" dirty="0">
                <a:solidFill>
                  <a:srgbClr val="203864"/>
                </a:solidFill>
                <a:cs typeface="Calibri"/>
              </a:rPr>
              <a:t>.</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قل لنفسك </a:t>
            </a:r>
            <a:r>
              <a:rPr lang="ar-SA" sz="2400" dirty="0">
                <a:solidFill>
                  <a:srgbClr val="203864"/>
                </a:solidFill>
                <a:cs typeface="Calibri"/>
              </a:rPr>
              <a:t>جملاً</a:t>
            </a:r>
            <a:r>
              <a:rPr lang="ar-SY" sz="2400" dirty="0">
                <a:solidFill>
                  <a:srgbClr val="203864"/>
                </a:solidFill>
                <a:cs typeface="Calibri"/>
              </a:rPr>
              <a:t> من شأنها أن تهدئك.</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كن مصمما</a:t>
            </a:r>
            <a:r>
              <a:rPr lang="ar-SA" sz="2400" dirty="0">
                <a:solidFill>
                  <a:srgbClr val="203864"/>
                </a:solidFill>
                <a:cs typeface="Calibri"/>
              </a:rPr>
              <a:t>ً</a:t>
            </a:r>
            <a:r>
              <a:rPr lang="ar-SY" sz="2400" dirty="0">
                <a:solidFill>
                  <a:srgbClr val="203864"/>
                </a:solidFill>
                <a:cs typeface="Calibri"/>
              </a:rPr>
              <a:t> على التحكم في نفسك.</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لا تفكر أبدا</a:t>
            </a:r>
            <a:r>
              <a:rPr lang="ar-SA" sz="2400" dirty="0">
                <a:solidFill>
                  <a:srgbClr val="203864"/>
                </a:solidFill>
                <a:cs typeface="Calibri"/>
              </a:rPr>
              <a:t>ً</a:t>
            </a:r>
            <a:r>
              <a:rPr lang="ar-SY" sz="2400" dirty="0">
                <a:solidFill>
                  <a:srgbClr val="203864"/>
                </a:solidFill>
                <a:cs typeface="Calibri"/>
              </a:rPr>
              <a:t> في ال</a:t>
            </a:r>
            <a:r>
              <a:rPr lang="ar-SA" sz="2400" dirty="0">
                <a:solidFill>
                  <a:srgbClr val="203864"/>
                </a:solidFill>
                <a:cs typeface="Calibri"/>
              </a:rPr>
              <a:t>تصرفات </a:t>
            </a:r>
            <a:r>
              <a:rPr lang="ar-SY" sz="2400" dirty="0">
                <a:solidFill>
                  <a:srgbClr val="203864"/>
                </a:solidFill>
                <a:cs typeface="Calibri"/>
              </a:rPr>
              <a:t>العنيف</a:t>
            </a:r>
            <a:r>
              <a:rPr lang="ar-SA" sz="2400" dirty="0">
                <a:solidFill>
                  <a:srgbClr val="203864"/>
                </a:solidFill>
                <a:cs typeface="Calibri"/>
              </a:rPr>
              <a:t>ة</a:t>
            </a:r>
            <a:r>
              <a:rPr lang="ar-SY" sz="2400" dirty="0">
                <a:solidFill>
                  <a:srgbClr val="203864"/>
                </a:solidFill>
                <a:cs typeface="Calibri"/>
              </a:rPr>
              <a:t> كحلول مقبولة</a:t>
            </a:r>
            <a:r>
              <a:rPr lang="ar-SA" sz="2400" dirty="0">
                <a:solidFill>
                  <a:srgbClr val="203864"/>
                </a:solidFill>
                <a:cs typeface="Calibri"/>
              </a:rPr>
              <a:t>.</a:t>
            </a:r>
          </a:p>
        </p:txBody>
      </p:sp>
      <p:sp>
        <p:nvSpPr>
          <p:cNvPr id="2" name="Dikdörtgen: Köşeleri Yuvarlatılmış 5">
            <a:extLst>
              <a:ext uri="{FF2B5EF4-FFF2-40B4-BE49-F238E27FC236}">
                <a16:creationId xmlns:a16="http://schemas.microsoft.com/office/drawing/2014/main" id="{16EC5B1F-9F7F-BE2C-1E8C-F10B016F615D}"/>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62452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dirty="0">
                <a:solidFill>
                  <a:schemeClr val="bg1"/>
                </a:solidFill>
                <a:cs typeface="Calibri"/>
              </a:rPr>
              <a:t>توصيات لمراقبة غضبكم</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37079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000" dirty="0">
                <a:solidFill>
                  <a:srgbClr val="203864"/>
                </a:solidFill>
                <a:cs typeface="Calibri"/>
              </a:rPr>
              <a:t>أخبر من حولك أنك غاضب.</a:t>
            </a: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امنح نفسك الوقت. </a:t>
            </a:r>
            <a:r>
              <a:rPr lang="ar-SA" sz="2000" dirty="0">
                <a:solidFill>
                  <a:srgbClr val="203864"/>
                </a:solidFill>
                <a:cs typeface="Calibri"/>
              </a:rPr>
              <a:t>أبعد</a:t>
            </a:r>
            <a:r>
              <a:rPr lang="ar-SY" sz="2000" dirty="0">
                <a:solidFill>
                  <a:srgbClr val="203864"/>
                </a:solidFill>
                <a:cs typeface="Calibri"/>
              </a:rPr>
              <a:t> نفسك عن البيئة التي تشعر فيها بالغضب</a:t>
            </a:r>
            <a:r>
              <a:rPr lang="ar-SA" sz="2000" dirty="0">
                <a:solidFill>
                  <a:srgbClr val="203864"/>
                </a:solidFill>
                <a:cs typeface="Calibri"/>
              </a:rPr>
              <a:t> فوراً إن كان ذلك ممكناً.</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تعامل مع المشكلة </a:t>
            </a:r>
            <a:r>
              <a:rPr lang="ar-SA" sz="2000" dirty="0">
                <a:solidFill>
                  <a:srgbClr val="203864"/>
                </a:solidFill>
                <a:cs typeface="Calibri"/>
              </a:rPr>
              <a:t>عند</a:t>
            </a:r>
            <a:r>
              <a:rPr lang="ar-SY" sz="2000" dirty="0">
                <a:solidFill>
                  <a:srgbClr val="203864"/>
                </a:solidFill>
                <a:cs typeface="Calibri"/>
              </a:rPr>
              <a:t> </a:t>
            </a:r>
            <a:r>
              <a:rPr lang="ar-SA" sz="2000" dirty="0">
                <a:solidFill>
                  <a:srgbClr val="203864"/>
                </a:solidFill>
                <a:cs typeface="Calibri"/>
              </a:rPr>
              <a:t>استعادتك</a:t>
            </a:r>
            <a:r>
              <a:rPr lang="ar-SY" sz="2000" dirty="0">
                <a:solidFill>
                  <a:srgbClr val="203864"/>
                </a:solidFill>
                <a:cs typeface="Calibri"/>
              </a:rPr>
              <a:t> </a:t>
            </a:r>
            <a:r>
              <a:rPr lang="ar-SA" sz="2000" dirty="0">
                <a:solidFill>
                  <a:srgbClr val="203864"/>
                </a:solidFill>
                <a:cs typeface="Calibri"/>
              </a:rPr>
              <a:t>ل</a:t>
            </a:r>
            <a:r>
              <a:rPr lang="ar-SY" sz="2000" dirty="0">
                <a:solidFill>
                  <a:srgbClr val="203864"/>
                </a:solidFill>
                <a:cs typeface="Calibri"/>
              </a:rPr>
              <a:t>لسيطرة</a:t>
            </a:r>
            <a:r>
              <a:rPr lang="ar-SA" sz="2000" dirty="0">
                <a:solidFill>
                  <a:srgbClr val="203864"/>
                </a:solidFill>
                <a:cs typeface="Calibri"/>
              </a:rPr>
              <a:t> فقط.</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حاول توضيح المشكلة و</a:t>
            </a:r>
            <a:r>
              <a:rPr lang="ar-SA" sz="2000" dirty="0">
                <a:solidFill>
                  <a:srgbClr val="203864"/>
                </a:solidFill>
                <a:cs typeface="Calibri"/>
              </a:rPr>
              <a:t>ركّز</a:t>
            </a:r>
            <a:r>
              <a:rPr lang="ar-SY" sz="2000" dirty="0">
                <a:solidFill>
                  <a:srgbClr val="203864"/>
                </a:solidFill>
                <a:cs typeface="Calibri"/>
              </a:rPr>
              <a:t> على البحث عن الحل.</a:t>
            </a:r>
          </a:p>
          <a:p>
            <a:pPr marL="457200" marR="5080" indent="-457200" algn="just" rtl="1">
              <a:spcBef>
                <a:spcPts val="1200"/>
              </a:spcBef>
              <a:buFont typeface="Arial" panose="020B0604020202020204" pitchFamily="34" charset="0"/>
              <a:buChar char="•"/>
            </a:pPr>
            <a:r>
              <a:rPr lang="ar-SA" sz="2000" dirty="0">
                <a:solidFill>
                  <a:srgbClr val="203864"/>
                </a:solidFill>
                <a:cs typeface="Calibri"/>
              </a:rPr>
              <a:t>أكثِر من الضحك </a:t>
            </a:r>
            <a:r>
              <a:rPr lang="ar-SY" sz="2000" dirty="0">
                <a:solidFill>
                  <a:srgbClr val="203864"/>
                </a:solidFill>
                <a:cs typeface="Calibri"/>
              </a:rPr>
              <a:t>واستخدم روح الدعابة واكتسب منظور</a:t>
            </a:r>
            <a:r>
              <a:rPr lang="ar-SA" sz="2000" dirty="0">
                <a:solidFill>
                  <a:srgbClr val="203864"/>
                </a:solidFill>
                <a:cs typeface="Calibri"/>
              </a:rPr>
              <a:t>اً</a:t>
            </a:r>
            <a:r>
              <a:rPr lang="ar-SY" sz="2000" dirty="0">
                <a:solidFill>
                  <a:srgbClr val="203864"/>
                </a:solidFill>
                <a:cs typeface="Calibri"/>
              </a:rPr>
              <a:t> جديد</a:t>
            </a:r>
            <a:r>
              <a:rPr lang="ar-SA" sz="2000" dirty="0">
                <a:solidFill>
                  <a:srgbClr val="203864"/>
                </a:solidFill>
                <a:cs typeface="Calibri"/>
              </a:rPr>
              <a:t>اً</a:t>
            </a:r>
            <a:r>
              <a:rPr lang="ar-SY" sz="2000" dirty="0">
                <a:solidFill>
                  <a:srgbClr val="203864"/>
                </a:solidFill>
                <a:cs typeface="Calibri"/>
              </a:rPr>
              <a:t> وإطار</a:t>
            </a:r>
            <a:r>
              <a:rPr lang="ar-SA" sz="2000" dirty="0">
                <a:solidFill>
                  <a:srgbClr val="203864"/>
                </a:solidFill>
                <a:cs typeface="Calibri"/>
              </a:rPr>
              <a:t>اً </a:t>
            </a:r>
            <a:r>
              <a:rPr lang="ar-SY" sz="2000" dirty="0">
                <a:solidFill>
                  <a:srgbClr val="203864"/>
                </a:solidFill>
                <a:cs typeface="Calibri"/>
              </a:rPr>
              <a:t>جديد</a:t>
            </a:r>
            <a:r>
              <a:rPr lang="ar-SA" sz="2000" dirty="0">
                <a:solidFill>
                  <a:srgbClr val="203864"/>
                </a:solidFill>
                <a:cs typeface="Calibri"/>
              </a:rPr>
              <a:t>اً للحدث.</a:t>
            </a:r>
            <a:endParaRPr lang="ar-SY" sz="20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000" dirty="0">
                <a:solidFill>
                  <a:srgbClr val="203864"/>
                </a:solidFill>
                <a:cs typeface="Calibri"/>
              </a:rPr>
              <a:t>ل</a:t>
            </a:r>
            <a:r>
              <a:rPr lang="ar-SA" sz="2000" dirty="0">
                <a:solidFill>
                  <a:srgbClr val="203864"/>
                </a:solidFill>
                <a:cs typeface="Calibri"/>
              </a:rPr>
              <a:t>ا</a:t>
            </a:r>
            <a:r>
              <a:rPr lang="ar-SY" sz="2000" dirty="0">
                <a:solidFill>
                  <a:srgbClr val="203864"/>
                </a:solidFill>
                <a:cs typeface="Calibri"/>
              </a:rPr>
              <a:t> ترد على ال</a:t>
            </a:r>
            <a:r>
              <a:rPr lang="ar-SA" sz="2000" dirty="0">
                <a:solidFill>
                  <a:srgbClr val="203864"/>
                </a:solidFill>
                <a:cs typeface="Calibri"/>
              </a:rPr>
              <a:t>اعتداءات</a:t>
            </a:r>
            <a:r>
              <a:rPr lang="ar-SY" sz="2000" dirty="0">
                <a:solidFill>
                  <a:srgbClr val="203864"/>
                </a:solidFill>
                <a:cs typeface="Calibri"/>
              </a:rPr>
              <a:t> الشخصية وتجنب التخصيص</a:t>
            </a:r>
            <a:r>
              <a:rPr lang="ar-SA" sz="2000" dirty="0">
                <a:solidFill>
                  <a:srgbClr val="203864"/>
                </a:solidFill>
                <a:cs typeface="Calibri"/>
              </a:rPr>
              <a:t>.</a:t>
            </a:r>
          </a:p>
        </p:txBody>
      </p:sp>
      <p:sp>
        <p:nvSpPr>
          <p:cNvPr id="2" name="Dikdörtgen: Köşeleri Yuvarlatılmış 5">
            <a:extLst>
              <a:ext uri="{FF2B5EF4-FFF2-40B4-BE49-F238E27FC236}">
                <a16:creationId xmlns:a16="http://schemas.microsoft.com/office/drawing/2014/main" id="{0BF217E8-9889-EC47-C8A9-97F5E79683AC}"/>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167642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الاكتئاب</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97068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400" dirty="0">
                <a:solidFill>
                  <a:srgbClr val="203864"/>
                </a:solidFill>
                <a:cs typeface="Calibri"/>
              </a:rPr>
              <a:t>ه</a:t>
            </a:r>
            <a:r>
              <a:rPr lang="ar-SA" sz="2400" dirty="0">
                <a:solidFill>
                  <a:srgbClr val="203864"/>
                </a:solidFill>
                <a:cs typeface="Calibri"/>
              </a:rPr>
              <a:t>و</a:t>
            </a:r>
            <a:r>
              <a:rPr lang="ar-SY" sz="2400" dirty="0">
                <a:solidFill>
                  <a:srgbClr val="203864"/>
                </a:solidFill>
                <a:cs typeface="Calibri"/>
              </a:rPr>
              <a:t> حالة حزن أو </a:t>
            </a:r>
            <a:r>
              <a:rPr lang="ar-SA" sz="2400" dirty="0">
                <a:solidFill>
                  <a:srgbClr val="203864"/>
                </a:solidFill>
                <a:cs typeface="Calibri"/>
              </a:rPr>
              <a:t>كرب</a:t>
            </a:r>
            <a:r>
              <a:rPr lang="ar-SY" sz="2400" dirty="0">
                <a:solidFill>
                  <a:srgbClr val="203864"/>
                </a:solidFill>
                <a:cs typeface="Calibri"/>
              </a:rPr>
              <a:t> أو </a:t>
            </a:r>
            <a:r>
              <a:rPr lang="ar-SA" sz="2400" dirty="0">
                <a:solidFill>
                  <a:srgbClr val="203864"/>
                </a:solidFill>
                <a:cs typeface="Calibri"/>
              </a:rPr>
              <a:t>كدر</a:t>
            </a:r>
            <a:r>
              <a:rPr lang="ar-SY" sz="2400" dirty="0">
                <a:solidFill>
                  <a:srgbClr val="203864"/>
                </a:solidFill>
                <a:cs typeface="Calibri"/>
              </a:rPr>
              <a:t> </a:t>
            </a:r>
            <a:r>
              <a:rPr lang="ar-SA" sz="2400" dirty="0">
                <a:solidFill>
                  <a:srgbClr val="203864"/>
                </a:solidFill>
                <a:cs typeface="Calibri"/>
              </a:rPr>
              <a:t>تصل</a:t>
            </a:r>
            <a:r>
              <a:rPr lang="ar-SY" sz="2400" dirty="0">
                <a:solidFill>
                  <a:srgbClr val="203864"/>
                </a:solidFill>
                <a:cs typeface="Calibri"/>
              </a:rPr>
              <a:t> إلى درجة تضعف الوظائف الاجتماعية للشخص وأنشطته في الحياة اليومية.</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أكثر أعراض الاكتئاب لفت</a:t>
            </a:r>
            <a:r>
              <a:rPr lang="ar-SA" sz="2400" dirty="0">
                <a:solidFill>
                  <a:srgbClr val="203864"/>
                </a:solidFill>
                <a:cs typeface="Calibri"/>
              </a:rPr>
              <a:t>اً</a:t>
            </a:r>
            <a:r>
              <a:rPr lang="ar-SY" sz="2400" dirty="0">
                <a:solidFill>
                  <a:srgbClr val="203864"/>
                </a:solidFill>
                <a:cs typeface="Calibri"/>
              </a:rPr>
              <a:t> </a:t>
            </a:r>
            <a:r>
              <a:rPr lang="ar-SA" sz="2400" dirty="0">
                <a:solidFill>
                  <a:srgbClr val="203864"/>
                </a:solidFill>
                <a:cs typeface="Calibri"/>
              </a:rPr>
              <a:t>للأنظار </a:t>
            </a:r>
            <a:r>
              <a:rPr lang="ar-SY" sz="2400" dirty="0">
                <a:solidFill>
                  <a:srgbClr val="203864"/>
                </a:solidFill>
                <a:cs typeface="Calibri"/>
              </a:rPr>
              <a:t>هو ال</a:t>
            </a:r>
            <a:r>
              <a:rPr lang="ar-SA" sz="2400" dirty="0">
                <a:solidFill>
                  <a:srgbClr val="203864"/>
                </a:solidFill>
                <a:cs typeface="Calibri"/>
              </a:rPr>
              <a:t>حالة النفسية المتدنية.</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غالبا</a:t>
            </a:r>
            <a:r>
              <a:rPr lang="ar-SA" sz="2400" dirty="0">
                <a:solidFill>
                  <a:srgbClr val="203864"/>
                </a:solidFill>
                <a:cs typeface="Calibri"/>
              </a:rPr>
              <a:t>ً</a:t>
            </a:r>
            <a:r>
              <a:rPr lang="ar-SY" sz="2400" dirty="0">
                <a:solidFill>
                  <a:srgbClr val="203864"/>
                </a:solidFill>
                <a:cs typeface="Calibri"/>
              </a:rPr>
              <a:t> ما يكون الشخص المكتئب</a:t>
            </a:r>
            <a:r>
              <a:rPr lang="ar-SA" sz="2400" dirty="0">
                <a:solidFill>
                  <a:srgbClr val="203864"/>
                </a:solidFill>
                <a:cs typeface="Calibri"/>
              </a:rPr>
              <a:t> تعيساً</a:t>
            </a:r>
            <a:r>
              <a:rPr lang="ar-SY" sz="2400" dirty="0">
                <a:solidFill>
                  <a:srgbClr val="203864"/>
                </a:solidFill>
                <a:cs typeface="Calibri"/>
              </a:rPr>
              <a:t> ومتشائم</a:t>
            </a:r>
            <a:r>
              <a:rPr lang="ar-SA" sz="2400" dirty="0">
                <a:solidFill>
                  <a:srgbClr val="203864"/>
                </a:solidFill>
                <a:cs typeface="Calibri"/>
              </a:rPr>
              <a:t>اً</a:t>
            </a:r>
            <a:r>
              <a:rPr lang="ar-SY" sz="2400" dirty="0">
                <a:solidFill>
                  <a:srgbClr val="203864"/>
                </a:solidFill>
                <a:cs typeface="Calibri"/>
              </a:rPr>
              <a:t> ويائس</a:t>
            </a:r>
            <a:r>
              <a:rPr lang="ar-SA" sz="2400" dirty="0">
                <a:solidFill>
                  <a:srgbClr val="203864"/>
                </a:solidFill>
                <a:cs typeface="Calibri"/>
              </a:rPr>
              <a:t>اً</a:t>
            </a:r>
            <a:r>
              <a:rPr lang="ar-SY" sz="2400" dirty="0">
                <a:solidFill>
                  <a:srgbClr val="203864"/>
                </a:solidFill>
                <a:cs typeface="Calibri"/>
              </a:rPr>
              <a:t>.</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ي</a:t>
            </a:r>
            <a:r>
              <a:rPr lang="ar-SY" sz="2400" dirty="0">
                <a:solidFill>
                  <a:srgbClr val="203864"/>
                </a:solidFill>
                <a:cs typeface="Calibri"/>
              </a:rPr>
              <a:t>شعر بالحزن والوحدة.</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ي</a:t>
            </a:r>
            <a:r>
              <a:rPr lang="ar-SY" sz="2400" dirty="0">
                <a:solidFill>
                  <a:srgbClr val="203864"/>
                </a:solidFill>
                <a:cs typeface="Calibri"/>
              </a:rPr>
              <a:t>بدأ اهتمامه بنفسه ومحيطه </a:t>
            </a:r>
            <a:r>
              <a:rPr lang="ar-SA" sz="2400" dirty="0">
                <a:solidFill>
                  <a:srgbClr val="203864"/>
                </a:solidFill>
                <a:cs typeface="Calibri"/>
              </a:rPr>
              <a:t>ب</a:t>
            </a:r>
            <a:r>
              <a:rPr lang="ar-SY" sz="2400" dirty="0">
                <a:solidFill>
                  <a:srgbClr val="203864"/>
                </a:solidFill>
                <a:cs typeface="Calibri"/>
              </a:rPr>
              <a:t>ال</a:t>
            </a:r>
            <a:r>
              <a:rPr lang="ar-SA" sz="2400" dirty="0">
                <a:solidFill>
                  <a:srgbClr val="203864"/>
                </a:solidFill>
                <a:cs typeface="Calibri"/>
              </a:rPr>
              <a:t>تلاشي.</a:t>
            </a:r>
          </a:p>
        </p:txBody>
      </p:sp>
      <p:sp>
        <p:nvSpPr>
          <p:cNvPr id="2" name="Dikdörtgen: Köşeleri Yuvarlatılmış 5">
            <a:extLst>
              <a:ext uri="{FF2B5EF4-FFF2-40B4-BE49-F238E27FC236}">
                <a16:creationId xmlns:a16="http://schemas.microsoft.com/office/drawing/2014/main" id="{66215B4E-FC4B-AC7D-9DD9-1FF81D75DA99}"/>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067297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الاكتئاب</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862689"/>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الاكتئاب هو اضطراب يفقد فيه الناس رغبتهم ومتعتهم في الحياة ويشعرون </a:t>
            </a:r>
            <a:r>
              <a:rPr lang="ar-SA" sz="2800" dirty="0">
                <a:solidFill>
                  <a:srgbClr val="203864"/>
                </a:solidFill>
                <a:cs typeface="Calibri"/>
              </a:rPr>
              <a:t>ب</a:t>
            </a:r>
            <a:r>
              <a:rPr lang="ar-SY" sz="2800" dirty="0">
                <a:solidFill>
                  <a:srgbClr val="203864"/>
                </a:solidFill>
                <a:cs typeface="Calibri"/>
              </a:rPr>
              <a:t>حزن عميق و</a:t>
            </a:r>
            <a:r>
              <a:rPr lang="ar-SA" sz="2800" dirty="0">
                <a:solidFill>
                  <a:srgbClr val="203864"/>
                </a:solidFill>
                <a:cs typeface="Calibri"/>
              </a:rPr>
              <a:t>تكون </a:t>
            </a:r>
            <a:r>
              <a:rPr lang="ar-SY" sz="2800" dirty="0">
                <a:solidFill>
                  <a:srgbClr val="203864"/>
                </a:solidFill>
                <a:cs typeface="Calibri"/>
              </a:rPr>
              <a:t>لديهم أفكار متشائمة حول المستقبل ومشاعر الندم والذنب تجاه الماضي</a:t>
            </a:r>
            <a:r>
              <a:rPr lang="ar-SA" sz="2800" dirty="0">
                <a:solidFill>
                  <a:srgbClr val="203864"/>
                </a:solidFill>
                <a:cs typeface="Calibri"/>
              </a:rPr>
              <a:t> و</a:t>
            </a:r>
            <a:r>
              <a:rPr lang="ar-SY" sz="2800" dirty="0">
                <a:solidFill>
                  <a:srgbClr val="203864"/>
                </a:solidFill>
                <a:cs typeface="Calibri"/>
              </a:rPr>
              <a:t>اضطرابات متعلقة بالنوم والشهية والرغبة الجنسية.</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D753D709-C4DD-EE41-F15B-1CAC6B68061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69652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إن لم يتم علاج الاكتئاب</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186129"/>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قد تزداد شدة الاكتئاب أو قد يؤدي إلى الانتحار</a:t>
            </a:r>
            <a:r>
              <a:rPr lang="ar-SA" sz="2800" dirty="0">
                <a:solidFill>
                  <a:srgbClr val="203864"/>
                </a:solidFill>
                <a:cs typeface="Calibri"/>
              </a:rPr>
              <a:t> في حال لم يتم علاجه.</a:t>
            </a:r>
            <a:endParaRPr lang="ar-SY" sz="2800" dirty="0">
              <a:solidFill>
                <a:srgbClr val="203864"/>
              </a:solidFill>
              <a:cs typeface="Calibri"/>
            </a:endParaRPr>
          </a:p>
          <a:p>
            <a:pPr marR="5080" algn="just" rtl="1">
              <a:spcBef>
                <a:spcPts val="1200"/>
              </a:spcBef>
            </a:pPr>
            <a:r>
              <a:rPr lang="ar-SA" sz="2800" dirty="0">
                <a:solidFill>
                  <a:srgbClr val="203864"/>
                </a:solidFill>
                <a:cs typeface="Calibri"/>
              </a:rPr>
              <a:t>قد يُزمن؛</a:t>
            </a:r>
            <a:endParaRPr lang="ar-SY" sz="2800" dirty="0">
              <a:solidFill>
                <a:srgbClr val="203864"/>
              </a:solidFill>
              <a:cs typeface="Calibri"/>
            </a:endParaRPr>
          </a:p>
          <a:p>
            <a:pPr marR="5080" algn="just" rtl="1">
              <a:spcBef>
                <a:spcPts val="1200"/>
              </a:spcBef>
            </a:pPr>
            <a:r>
              <a:rPr lang="ar-SA" sz="2800" dirty="0">
                <a:solidFill>
                  <a:srgbClr val="203864"/>
                </a:solidFill>
                <a:cs typeface="Calibri"/>
              </a:rPr>
              <a:t>قد يتكرر</a:t>
            </a:r>
            <a:r>
              <a:rPr lang="ar-SY" sz="2800" dirty="0">
                <a:solidFill>
                  <a:srgbClr val="203864"/>
                </a:solidFill>
                <a:cs typeface="Calibri"/>
              </a:rPr>
              <a:t>؛</a:t>
            </a:r>
          </a:p>
          <a:p>
            <a:pPr marR="5080" algn="just" rtl="1">
              <a:spcBef>
                <a:spcPts val="1200"/>
              </a:spcBef>
            </a:pPr>
            <a:r>
              <a:rPr lang="ar-SA" sz="2800" dirty="0">
                <a:solidFill>
                  <a:srgbClr val="203864"/>
                </a:solidFill>
                <a:cs typeface="Calibri"/>
              </a:rPr>
              <a:t>قد </a:t>
            </a:r>
            <a:r>
              <a:rPr lang="ar-SY" sz="2800" dirty="0">
                <a:solidFill>
                  <a:srgbClr val="203864"/>
                </a:solidFill>
                <a:cs typeface="Calibri"/>
              </a:rPr>
              <a:t>يؤدي إلى </a:t>
            </a:r>
            <a:r>
              <a:rPr lang="ar-SA" sz="2800" dirty="0">
                <a:solidFill>
                  <a:srgbClr val="203864"/>
                </a:solidFill>
                <a:cs typeface="Calibri"/>
              </a:rPr>
              <a:t>اضطرابات </a:t>
            </a:r>
            <a:r>
              <a:rPr lang="ar-SY" sz="2800" dirty="0">
                <a:solidFill>
                  <a:srgbClr val="203864"/>
                </a:solidFill>
                <a:cs typeface="Calibri"/>
              </a:rPr>
              <a:t>خطيرة في قدرة الفرد على الوفاء بمسؤولياته اليومية؛</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0073B5BC-A6AA-C1C9-AA72-CB7E7447B710}"/>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10293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dirty="0">
                <a:solidFill>
                  <a:schemeClr val="bg1"/>
                </a:solidFill>
                <a:cs typeface="Calibri"/>
              </a:rPr>
              <a:t>إن لم يتم علاج الاكتئاب</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601353"/>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إن كنت</a:t>
            </a:r>
            <a:r>
              <a:rPr lang="ar-SY" sz="2800" dirty="0">
                <a:solidFill>
                  <a:srgbClr val="203864"/>
                </a:solidFill>
                <a:cs typeface="Calibri"/>
              </a:rPr>
              <a:t> </a:t>
            </a:r>
            <a:r>
              <a:rPr lang="ar-SA" sz="2800" dirty="0">
                <a:solidFill>
                  <a:srgbClr val="203864"/>
                </a:solidFill>
                <a:cs typeface="Calibri"/>
              </a:rPr>
              <a:t>ت</a:t>
            </a:r>
            <a:r>
              <a:rPr lang="ar-SY" sz="2800" dirty="0">
                <a:solidFill>
                  <a:srgbClr val="203864"/>
                </a:solidFill>
                <a:cs typeface="Calibri"/>
              </a:rPr>
              <a:t>شعر</a:t>
            </a:r>
            <a:r>
              <a:rPr lang="ar-SA" sz="2800" dirty="0">
                <a:solidFill>
                  <a:srgbClr val="203864"/>
                </a:solidFill>
                <a:cs typeface="Calibri"/>
              </a:rPr>
              <a:t> بالكآبة</a:t>
            </a:r>
            <a:r>
              <a:rPr lang="ar-SY" sz="2800" dirty="0">
                <a:solidFill>
                  <a:srgbClr val="203864"/>
                </a:solidFill>
                <a:cs typeface="Calibri"/>
              </a:rPr>
              <a:t> </a:t>
            </a:r>
            <a:r>
              <a:rPr lang="ar-SA" sz="2800" dirty="0">
                <a:solidFill>
                  <a:srgbClr val="203864"/>
                </a:solidFill>
                <a:cs typeface="Calibri"/>
              </a:rPr>
              <a:t>منذ </a:t>
            </a:r>
            <a:r>
              <a:rPr lang="ar-SY" sz="2800" dirty="0">
                <a:solidFill>
                  <a:srgbClr val="203864"/>
                </a:solidFill>
                <a:cs typeface="Calibri"/>
              </a:rPr>
              <a:t>أكثر من أسبوعين أو فقد</a:t>
            </a:r>
            <a:r>
              <a:rPr lang="ar-SA" sz="2800" dirty="0">
                <a:solidFill>
                  <a:srgbClr val="203864"/>
                </a:solidFill>
                <a:cs typeface="Calibri"/>
              </a:rPr>
              <a:t>ان</a:t>
            </a:r>
            <a:r>
              <a:rPr lang="ar-SY" sz="2800" dirty="0">
                <a:solidFill>
                  <a:srgbClr val="203864"/>
                </a:solidFill>
                <a:cs typeface="Calibri"/>
              </a:rPr>
              <a:t> الاهتمام بشكل ملحوظ</a:t>
            </a:r>
            <a:r>
              <a:rPr lang="ar-SA" sz="2800" dirty="0">
                <a:solidFill>
                  <a:srgbClr val="203864"/>
                </a:solidFill>
                <a:cs typeface="Calibri"/>
              </a:rPr>
              <a:t>،</a:t>
            </a: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إ</a:t>
            </a:r>
            <a:r>
              <a:rPr lang="ar-SA" sz="2800" dirty="0">
                <a:solidFill>
                  <a:srgbClr val="203864"/>
                </a:solidFill>
                <a:cs typeface="Calibri"/>
              </a:rPr>
              <a:t>ن</a:t>
            </a:r>
            <a:r>
              <a:rPr lang="ar-SY" sz="2800" dirty="0">
                <a:solidFill>
                  <a:srgbClr val="203864"/>
                </a:solidFill>
                <a:cs typeface="Calibri"/>
              </a:rPr>
              <a:t> لاحظت تغيرات كبيرة في شهيتك أو </a:t>
            </a:r>
            <a:r>
              <a:rPr lang="ar-SA" sz="2800" dirty="0">
                <a:solidFill>
                  <a:srgbClr val="203864"/>
                </a:solidFill>
                <a:cs typeface="Calibri"/>
              </a:rPr>
              <a:t>نمط</a:t>
            </a:r>
            <a:r>
              <a:rPr lang="ar-SY" sz="2800" dirty="0">
                <a:solidFill>
                  <a:srgbClr val="203864"/>
                </a:solidFill>
                <a:cs typeface="Calibri"/>
              </a:rPr>
              <a:t> نومك</a:t>
            </a:r>
          </a:p>
          <a:p>
            <a:pPr marR="5080" algn="just" rtl="1">
              <a:spcBef>
                <a:spcPts val="1200"/>
              </a:spcBef>
            </a:pPr>
            <a:r>
              <a:rPr lang="ar-SA" sz="2800" dirty="0">
                <a:solidFill>
                  <a:srgbClr val="203864"/>
                </a:solidFill>
                <a:cs typeface="Calibri"/>
              </a:rPr>
              <a:t>إن </a:t>
            </a:r>
            <a:r>
              <a:rPr lang="ar-SY" sz="2800" dirty="0">
                <a:solidFill>
                  <a:srgbClr val="203864"/>
                </a:solidFill>
                <a:cs typeface="Calibri"/>
              </a:rPr>
              <a:t>كنت تعتقد أن هذه الشكا</a:t>
            </a:r>
            <a:r>
              <a:rPr lang="ar-SA" sz="2800" dirty="0">
                <a:solidFill>
                  <a:srgbClr val="203864"/>
                </a:solidFill>
                <a:cs typeface="Calibri"/>
              </a:rPr>
              <a:t>يات </a:t>
            </a:r>
            <a:r>
              <a:rPr lang="ar-SY" sz="2800" dirty="0">
                <a:solidFill>
                  <a:srgbClr val="203864"/>
                </a:solidFill>
                <a:cs typeface="Calibri"/>
              </a:rPr>
              <a:t>ت</a:t>
            </a:r>
            <a:r>
              <a:rPr lang="ar-SA" sz="2800" dirty="0">
                <a:solidFill>
                  <a:srgbClr val="203864"/>
                </a:solidFill>
                <a:cs typeface="Calibri"/>
              </a:rPr>
              <a:t>ت</a:t>
            </a:r>
            <a:r>
              <a:rPr lang="ar-SY" sz="2800" dirty="0">
                <a:solidFill>
                  <a:srgbClr val="203864"/>
                </a:solidFill>
                <a:cs typeface="Calibri"/>
              </a:rPr>
              <a:t>سبب </a:t>
            </a:r>
            <a:r>
              <a:rPr lang="ar-SA" sz="2800" dirty="0">
                <a:solidFill>
                  <a:srgbClr val="203864"/>
                </a:solidFill>
                <a:cs typeface="Calibri"/>
              </a:rPr>
              <a:t>ب</a:t>
            </a:r>
            <a:r>
              <a:rPr lang="ar-SY" sz="2800" dirty="0">
                <a:solidFill>
                  <a:srgbClr val="203864"/>
                </a:solidFill>
                <a:cs typeface="Calibri"/>
              </a:rPr>
              <a:t>مشاكل في عملك اليومي أو في علاقاتك مع الناس؛</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6B318DE8-72F8-0303-D6F0-590E2EE0AB33}"/>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559734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أعراض الاكتئاب</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647793"/>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الكآبة</a:t>
            </a:r>
            <a:r>
              <a:rPr lang="ar-SY" sz="2400" dirty="0">
                <a:solidFill>
                  <a:srgbClr val="203864"/>
                </a:solidFill>
                <a:cs typeface="Calibri"/>
              </a:rPr>
              <a:t> والتعاسة</a:t>
            </a:r>
            <a:endParaRPr lang="ar-SA"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انخفاض</a:t>
            </a:r>
            <a:r>
              <a:rPr lang="ar-SY" sz="2400" dirty="0">
                <a:solidFill>
                  <a:srgbClr val="203864"/>
                </a:solidFill>
                <a:cs typeface="Calibri"/>
              </a:rPr>
              <a:t> الاهتمام والرغبات</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عدم الاستمتاع بالأنشطة التي كان يستمتع بها</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زيادة أو نقص الشهية – فقدان </a:t>
            </a:r>
            <a:r>
              <a:rPr lang="ar-SA" sz="2400" dirty="0">
                <a:solidFill>
                  <a:srgbClr val="203864"/>
                </a:solidFill>
                <a:cs typeface="Calibri"/>
              </a:rPr>
              <a:t>/ </a:t>
            </a:r>
            <a:r>
              <a:rPr lang="ar-SY" sz="2400" dirty="0">
                <a:solidFill>
                  <a:srgbClr val="203864"/>
                </a:solidFill>
                <a:cs typeface="Calibri"/>
              </a:rPr>
              <a:t>زياد</a:t>
            </a:r>
            <a:r>
              <a:rPr lang="ar-SA" sz="2400" dirty="0">
                <a:solidFill>
                  <a:srgbClr val="203864"/>
                </a:solidFill>
                <a:cs typeface="Calibri"/>
              </a:rPr>
              <a:t>ة الوزن</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مشاكل النوم (كثرة النوم أو الأرق)</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التعب</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انخفاض</a:t>
            </a:r>
            <a:r>
              <a:rPr lang="ar-SY" sz="2400" dirty="0">
                <a:solidFill>
                  <a:srgbClr val="203864"/>
                </a:solidFill>
                <a:cs typeface="Calibri"/>
              </a:rPr>
              <a:t> الرغبة الجنسية</a:t>
            </a:r>
            <a:endParaRPr lang="ar-SA" sz="24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5922FE59-76F1-D60B-5A5A-B57DBCF1190F}"/>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289467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647793"/>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400" dirty="0">
                <a:solidFill>
                  <a:srgbClr val="203864"/>
                </a:solidFill>
                <a:cs typeface="Calibri"/>
              </a:rPr>
              <a:t>صعوبة القيام بالأنشطة اليومية البسيطة</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الآ</a:t>
            </a:r>
            <a:r>
              <a:rPr lang="ar-SY" sz="2400" dirty="0">
                <a:solidFill>
                  <a:srgbClr val="203864"/>
                </a:solidFill>
                <a:cs typeface="Calibri"/>
              </a:rPr>
              <a:t>ل</a:t>
            </a:r>
            <a:r>
              <a:rPr lang="ar-SA" sz="2400" dirty="0">
                <a:solidFill>
                  <a:srgbClr val="203864"/>
                </a:solidFill>
                <a:cs typeface="Calibri"/>
              </a:rPr>
              <a:t>ا</a:t>
            </a:r>
            <a:r>
              <a:rPr lang="ar-SY" sz="2400" dirty="0">
                <a:solidFill>
                  <a:srgbClr val="203864"/>
                </a:solidFill>
                <a:cs typeface="Calibri"/>
              </a:rPr>
              <a:t>م غير </a:t>
            </a:r>
            <a:r>
              <a:rPr lang="ar-SA" sz="2400" dirty="0">
                <a:solidFill>
                  <a:srgbClr val="203864"/>
                </a:solidFill>
                <a:cs typeface="Calibri"/>
              </a:rPr>
              <a:t>ال</a:t>
            </a:r>
            <a:r>
              <a:rPr lang="ar-SY" sz="2400" dirty="0">
                <a:solidFill>
                  <a:srgbClr val="203864"/>
                </a:solidFill>
                <a:cs typeface="Calibri"/>
              </a:rPr>
              <a:t>مبرر</a:t>
            </a:r>
            <a:r>
              <a:rPr lang="ar-SA" sz="2400" dirty="0">
                <a:solidFill>
                  <a:srgbClr val="203864"/>
                </a:solidFill>
                <a:cs typeface="Calibri"/>
              </a:rPr>
              <a:t>ة</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ال</a:t>
            </a:r>
            <a:r>
              <a:rPr lang="ar-SY" sz="2400" dirty="0">
                <a:solidFill>
                  <a:srgbClr val="203864"/>
                </a:solidFill>
                <a:cs typeface="Calibri"/>
              </a:rPr>
              <a:t>يأس</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النقد الذاتي و</a:t>
            </a:r>
            <a:r>
              <a:rPr lang="ar-SA" sz="2400" dirty="0">
                <a:solidFill>
                  <a:srgbClr val="203864"/>
                </a:solidFill>
                <a:cs typeface="Calibri"/>
              </a:rPr>
              <a:t>لوم الذات</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التردد</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انخفاض الدافع</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أفكار</a:t>
            </a:r>
            <a:r>
              <a:rPr lang="ar-SY" sz="2400" dirty="0">
                <a:solidFill>
                  <a:srgbClr val="203864"/>
                </a:solidFill>
                <a:cs typeface="Calibri"/>
              </a:rPr>
              <a:t> الموت والانتحار</a:t>
            </a:r>
            <a:endParaRPr lang="ar-SA" sz="24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أعراض الاكتئاب</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B623656E-3ACA-8250-4DA6-312340DDDE93}"/>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419681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pic>
        <p:nvPicPr>
          <p:cNvPr id="17" name="Resim 16">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1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0" name="Rectangle 8">
            <a:extLst>
              <a:ext uri="{FF2B5EF4-FFF2-40B4-BE49-F238E27FC236}">
                <a16:creationId xmlns:a16="http://schemas.microsoft.com/office/drawing/2014/main" id="{B36CB81D-2ADB-4FE6-B274-D8660449071D}"/>
              </a:ext>
            </a:extLst>
          </p:cNvPr>
          <p:cNvSpPr/>
          <p:nvPr/>
        </p:nvSpPr>
        <p:spPr>
          <a:xfrm>
            <a:off x="1595030" y="1782843"/>
            <a:ext cx="8952950" cy="523220"/>
          </a:xfrm>
          <a:prstGeom prst="rect">
            <a:avLst/>
          </a:prstGeom>
        </p:spPr>
        <p:txBody>
          <a:bodyPr wrap="square">
            <a:spAutoFit/>
          </a:bodyPr>
          <a:lstStyle/>
          <a:p>
            <a:pPr algn="ctr" rtl="1"/>
            <a:r>
              <a:rPr lang="ar-SA" sz="2800" b="1" kern="0" dirty="0">
                <a:solidFill>
                  <a:srgbClr val="4472C4"/>
                </a:solidFill>
                <a:latin typeface="Calibri"/>
                <a:ea typeface="+mj-ea"/>
                <a:cs typeface="Calibri"/>
              </a:rPr>
              <a:t>السلوكيات الخاطئة الشائعة</a:t>
            </a:r>
            <a:endParaRPr kumimoji="0" lang="ar-SA" sz="2800" b="1" i="0" u="none" strike="noStrike" kern="0" cap="none" spc="0" normalizeH="0" baseline="0" noProof="0" dirty="0">
              <a:ln>
                <a:noFill/>
              </a:ln>
              <a:solidFill>
                <a:srgbClr val="4472C4"/>
              </a:solidFill>
              <a:effectLst/>
              <a:uLnTx/>
              <a:uFillTx/>
              <a:latin typeface="Calibri"/>
              <a:ea typeface="+mj-ea"/>
              <a:cs typeface="Calibri"/>
            </a:endParaRPr>
          </a:p>
        </p:txBody>
      </p:sp>
      <p:sp>
        <p:nvSpPr>
          <p:cNvPr id="5" name="Dikdörtgen: Köşeleri Yuvarlatılmış 5">
            <a:extLst>
              <a:ext uri="{FF2B5EF4-FFF2-40B4-BE49-F238E27FC236}">
                <a16:creationId xmlns:a16="http://schemas.microsoft.com/office/drawing/2014/main" id="{A87793F0-049B-FE9A-40DF-22EE8A103611}"/>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5" name="Rectangle 8">
            <a:extLst>
              <a:ext uri="{FF2B5EF4-FFF2-40B4-BE49-F238E27FC236}">
                <a16:creationId xmlns:a16="http://schemas.microsoft.com/office/drawing/2014/main" id="{C8A3709D-252F-57C5-A55E-88D692DFB153}"/>
              </a:ext>
            </a:extLst>
          </p:cNvPr>
          <p:cNvSpPr/>
          <p:nvPr/>
        </p:nvSpPr>
        <p:spPr>
          <a:xfrm>
            <a:off x="1596367" y="2325264"/>
            <a:ext cx="8952950" cy="2923877"/>
          </a:xfrm>
          <a:prstGeom prst="rect">
            <a:avLst/>
          </a:prstGeom>
        </p:spPr>
        <p:txBody>
          <a:bodyPr wrap="square">
            <a:spAutoFit/>
          </a:bodyPr>
          <a:lstStyle/>
          <a:p>
            <a:pPr algn="just" rtl="1">
              <a:spcBef>
                <a:spcPts val="1200"/>
              </a:spcBef>
            </a:pPr>
            <a:r>
              <a:rPr lang="ar-SA" sz="2400" kern="0" dirty="0">
                <a:solidFill>
                  <a:srgbClr val="203864"/>
                </a:solidFill>
                <a:latin typeface="Calibri"/>
                <a:ea typeface="+mj-ea"/>
                <a:cs typeface="Calibri"/>
              </a:rPr>
              <a:t>يمكنني التغلب على المرض بإرادتي             عدم الذهاب إلى الطبيب</a:t>
            </a:r>
          </a:p>
          <a:p>
            <a:pPr algn="just" rtl="1">
              <a:spcBef>
                <a:spcPts val="1200"/>
              </a:spcBef>
            </a:pPr>
            <a:r>
              <a:rPr lang="ar-SA" sz="2400" kern="0" dirty="0">
                <a:solidFill>
                  <a:srgbClr val="203864"/>
                </a:solidFill>
                <a:latin typeface="Calibri"/>
                <a:ea typeface="+mj-ea"/>
                <a:cs typeface="Calibri"/>
              </a:rPr>
              <a:t>زالت أعراضي، إنني بخير بعد الآن              التوقف عن تناول الدواء</a:t>
            </a:r>
          </a:p>
          <a:p>
            <a:pPr algn="just" rtl="1">
              <a:spcBef>
                <a:spcPts val="1200"/>
              </a:spcBef>
            </a:pPr>
            <a:r>
              <a:rPr kumimoji="0" lang="ar-SA" sz="2400" i="0" u="none" strike="noStrike" kern="0" cap="none" spc="0" normalizeH="0" baseline="0" noProof="0" dirty="0">
                <a:ln>
                  <a:noFill/>
                </a:ln>
                <a:solidFill>
                  <a:srgbClr val="203864"/>
                </a:solidFill>
                <a:effectLst/>
                <a:uLnTx/>
                <a:uFillTx/>
                <a:latin typeface="Calibri"/>
                <a:ea typeface="+mj-ea"/>
                <a:cs typeface="Calibri"/>
              </a:rPr>
              <a:t>بدأت بتناول الدواء؛ مر أسبوع واحد، لا يوجد أي تحسن             التوقف عن تناول الدواء</a:t>
            </a:r>
          </a:p>
          <a:p>
            <a:pPr algn="just" rtl="1">
              <a:spcBef>
                <a:spcPts val="1200"/>
              </a:spcBef>
            </a:pPr>
            <a:r>
              <a:rPr kumimoji="0" lang="ar-SA" sz="2400" i="0" u="none" strike="noStrike" kern="0" cap="none" spc="0" normalizeH="0" baseline="0" noProof="0" dirty="0">
                <a:ln>
                  <a:noFill/>
                </a:ln>
                <a:solidFill>
                  <a:srgbClr val="203864"/>
                </a:solidFill>
                <a:effectLst/>
                <a:uLnTx/>
                <a:uFillTx/>
                <a:latin typeface="Calibri"/>
                <a:ea typeface="+mj-ea"/>
                <a:cs typeface="Calibri"/>
              </a:rPr>
              <a:t>يتسبب الدواء </a:t>
            </a:r>
            <a:r>
              <a:rPr lang="ar-SA" sz="2400" kern="0" dirty="0">
                <a:solidFill>
                  <a:srgbClr val="203864"/>
                </a:solidFill>
                <a:latin typeface="Calibri"/>
                <a:ea typeface="+mj-ea"/>
                <a:cs typeface="Calibri"/>
              </a:rPr>
              <a:t>ب</a:t>
            </a:r>
            <a:r>
              <a:rPr kumimoji="0" lang="ar-SA" sz="2400" i="0" u="none" strike="noStrike" kern="0" cap="none" spc="0" normalizeH="0" baseline="0" noProof="0" dirty="0">
                <a:ln>
                  <a:noFill/>
                </a:ln>
                <a:solidFill>
                  <a:srgbClr val="203864"/>
                </a:solidFill>
                <a:effectLst/>
                <a:uLnTx/>
                <a:uFillTx/>
                <a:latin typeface="Calibri"/>
                <a:ea typeface="+mj-ea"/>
                <a:cs typeface="Calibri"/>
              </a:rPr>
              <a:t>الغثيان لدي              التوقف عن تناول الدواء</a:t>
            </a:r>
          </a:p>
          <a:p>
            <a:pPr marL="6010275" indent="-6010275" algn="just" rtl="1">
              <a:spcBef>
                <a:spcPts val="1200"/>
              </a:spcBef>
            </a:pPr>
            <a:r>
              <a:rPr lang="ar-SA" sz="2400" kern="0" dirty="0">
                <a:solidFill>
                  <a:srgbClr val="203864"/>
                </a:solidFill>
                <a:latin typeface="Calibri"/>
                <a:ea typeface="+mj-ea"/>
                <a:cs typeface="Calibri"/>
              </a:rPr>
              <a:t>مضى على بدء العلاج عام واحد، إنني بخير بعد الآن           التوقف عن تناول الدواء دون خفض جرعته</a:t>
            </a:r>
            <a:endParaRPr kumimoji="0" lang="ar-SA" sz="2400" i="0" u="none" strike="noStrike" kern="0" cap="none" spc="0" normalizeH="0" baseline="0" noProof="0" dirty="0">
              <a:ln>
                <a:noFill/>
              </a:ln>
              <a:solidFill>
                <a:srgbClr val="203864"/>
              </a:solidFill>
              <a:effectLst/>
              <a:uLnTx/>
              <a:uFillTx/>
              <a:latin typeface="Calibri"/>
              <a:ea typeface="+mj-ea"/>
              <a:cs typeface="Calibri"/>
            </a:endParaRPr>
          </a:p>
        </p:txBody>
      </p:sp>
      <p:sp>
        <p:nvSpPr>
          <p:cNvPr id="21" name="Ok: Sol 20">
            <a:extLst>
              <a:ext uri="{FF2B5EF4-FFF2-40B4-BE49-F238E27FC236}">
                <a16:creationId xmlns:a16="http://schemas.microsoft.com/office/drawing/2014/main" id="{9236A0EF-D2B4-F196-BB22-2E7FEAC40B47}"/>
              </a:ext>
            </a:extLst>
          </p:cNvPr>
          <p:cNvSpPr/>
          <p:nvPr/>
        </p:nvSpPr>
        <p:spPr>
          <a:xfrm>
            <a:off x="6338656" y="2447255"/>
            <a:ext cx="772358" cy="242677"/>
          </a:xfrm>
          <a:prstGeom prst="lef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k: Sol 21">
            <a:extLst>
              <a:ext uri="{FF2B5EF4-FFF2-40B4-BE49-F238E27FC236}">
                <a16:creationId xmlns:a16="http://schemas.microsoft.com/office/drawing/2014/main" id="{DF9FA341-FAA3-8668-0D9C-F14FB1CA7947}"/>
              </a:ext>
            </a:extLst>
          </p:cNvPr>
          <p:cNvSpPr/>
          <p:nvPr/>
        </p:nvSpPr>
        <p:spPr>
          <a:xfrm>
            <a:off x="6430096" y="2983910"/>
            <a:ext cx="772358" cy="242677"/>
          </a:xfrm>
          <a:prstGeom prst="lef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k: Sol 22">
            <a:extLst>
              <a:ext uri="{FF2B5EF4-FFF2-40B4-BE49-F238E27FC236}">
                <a16:creationId xmlns:a16="http://schemas.microsoft.com/office/drawing/2014/main" id="{54B67A2F-8ABE-6CB0-406F-C57686EC989B}"/>
              </a:ext>
            </a:extLst>
          </p:cNvPr>
          <p:cNvSpPr/>
          <p:nvPr/>
        </p:nvSpPr>
        <p:spPr>
          <a:xfrm>
            <a:off x="4229440" y="3538429"/>
            <a:ext cx="772358" cy="242677"/>
          </a:xfrm>
          <a:prstGeom prst="lef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k: Sol 23">
            <a:extLst>
              <a:ext uri="{FF2B5EF4-FFF2-40B4-BE49-F238E27FC236}">
                <a16:creationId xmlns:a16="http://schemas.microsoft.com/office/drawing/2014/main" id="{35B9098D-B2DA-02E4-4488-FA56ED80095A}"/>
              </a:ext>
            </a:extLst>
          </p:cNvPr>
          <p:cNvSpPr/>
          <p:nvPr/>
        </p:nvSpPr>
        <p:spPr>
          <a:xfrm>
            <a:off x="6931212" y="3995186"/>
            <a:ext cx="772358" cy="242677"/>
          </a:xfrm>
          <a:prstGeom prst="lef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k: Sol 24">
            <a:extLst>
              <a:ext uri="{FF2B5EF4-FFF2-40B4-BE49-F238E27FC236}">
                <a16:creationId xmlns:a16="http://schemas.microsoft.com/office/drawing/2014/main" id="{71CFB755-A033-1773-8369-DC8EEFD5F5EF}"/>
              </a:ext>
            </a:extLst>
          </p:cNvPr>
          <p:cNvSpPr/>
          <p:nvPr/>
        </p:nvSpPr>
        <p:spPr>
          <a:xfrm>
            <a:off x="4607514" y="4534419"/>
            <a:ext cx="772358" cy="242677"/>
          </a:xfrm>
          <a:prstGeom prst="lef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7214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pic>
        <p:nvPicPr>
          <p:cNvPr id="13" name="Resim 12">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4"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object 4">
            <a:extLst>
              <a:ext uri="{FF2B5EF4-FFF2-40B4-BE49-F238E27FC236}">
                <a16:creationId xmlns:a16="http://schemas.microsoft.com/office/drawing/2014/main" id="{BDB47244-EED1-4FD9-9A5B-C900E30E2C72}"/>
              </a:ext>
            </a:extLst>
          </p:cNvPr>
          <p:cNvSpPr txBox="1"/>
          <p:nvPr/>
        </p:nvSpPr>
        <p:spPr>
          <a:xfrm>
            <a:off x="7106478" y="2179490"/>
            <a:ext cx="4412223" cy="2432076"/>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Y" sz="2400" dirty="0">
                <a:solidFill>
                  <a:srgbClr val="203864"/>
                </a:solidFill>
                <a:cs typeface="Calibri"/>
              </a:rPr>
              <a:t>تعريف الأعراض الرئيسية للمشاكل النفسية (الاكتئاب، اضطرابات القلق، الانتحار)،</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سرد المصادر التي عليه مراجعتها عند ملاحظته للأعراض لديه أو لدى أحد أقاربه.</a:t>
            </a:r>
            <a:endParaRPr lang="ar-SA" sz="2400" dirty="0">
              <a:solidFill>
                <a:srgbClr val="203864"/>
              </a:solidFill>
              <a:cs typeface="Calibri"/>
            </a:endParaRPr>
          </a:p>
        </p:txBody>
      </p:sp>
      <p:sp>
        <p:nvSpPr>
          <p:cNvPr id="16"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latin typeface="Calibri"/>
                <a:ea typeface="+mj-ea"/>
                <a:cs typeface="Calibri"/>
              </a:rPr>
              <a:t>المكتسبات</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7" name="object 4">
            <a:extLst>
              <a:ext uri="{FF2B5EF4-FFF2-40B4-BE49-F238E27FC236}">
                <a16:creationId xmlns:a16="http://schemas.microsoft.com/office/drawing/2014/main" id="{BDB47244-EED1-4FD9-9A5B-C900E30E2C72}"/>
              </a:ext>
            </a:extLst>
          </p:cNvPr>
          <p:cNvSpPr txBox="1"/>
          <p:nvPr/>
        </p:nvSpPr>
        <p:spPr>
          <a:xfrm>
            <a:off x="4065104" y="2192744"/>
            <a:ext cx="2586748" cy="1431802"/>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يجب على المشارك في نهاية هذه الجلسة أن يكون قادراً على؛</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660573DE-DBDA-4AC9-1537-F15F584F79F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659004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latin typeface="Calibri"/>
                <a:ea typeface="+mj-ea"/>
                <a:cs typeface="Calibri"/>
              </a:rPr>
              <a:t>في النهاية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970685"/>
          </a:xfrm>
          <a:prstGeom prst="rect">
            <a:avLst/>
          </a:prstGeom>
        </p:spPr>
        <p:txBody>
          <a:bodyPr vert="horz" wrap="square" lIns="0" tIns="137795" rIns="0" bIns="0" rtlCol="0">
            <a:spAutoFit/>
          </a:bodyPr>
          <a:lstStyle/>
          <a:p>
            <a:pPr marR="5080" algn="just" rtl="1">
              <a:spcBef>
                <a:spcPts val="1200"/>
              </a:spcBef>
            </a:pPr>
            <a:r>
              <a:rPr lang="ar-SA" sz="2400" b="1" dirty="0">
                <a:solidFill>
                  <a:srgbClr val="203864"/>
                </a:solidFill>
                <a:cs typeface="Calibri"/>
              </a:rPr>
              <a:t>إن </a:t>
            </a:r>
            <a:r>
              <a:rPr lang="ar-SY" sz="2400" b="1" dirty="0">
                <a:solidFill>
                  <a:srgbClr val="203864"/>
                </a:solidFill>
                <a:cs typeface="Calibri"/>
              </a:rPr>
              <a:t>الاكتئاب شائع.</a:t>
            </a:r>
          </a:p>
          <a:p>
            <a:pPr marR="5080" algn="just" rtl="1">
              <a:spcBef>
                <a:spcPts val="1200"/>
              </a:spcBef>
            </a:pPr>
            <a:r>
              <a:rPr lang="ar-SY" sz="2400" dirty="0">
                <a:solidFill>
                  <a:srgbClr val="203864"/>
                </a:solidFill>
                <a:cs typeface="Calibri"/>
              </a:rPr>
              <a:t>يتسبب في </a:t>
            </a:r>
            <a:r>
              <a:rPr lang="ar-SA" sz="2400" dirty="0">
                <a:solidFill>
                  <a:srgbClr val="203864"/>
                </a:solidFill>
                <a:cs typeface="Calibri"/>
              </a:rPr>
              <a:t>اضطراب ال</a:t>
            </a:r>
            <a:r>
              <a:rPr lang="ar-SY" sz="2400" dirty="0">
                <a:solidFill>
                  <a:srgbClr val="203864"/>
                </a:solidFill>
                <a:cs typeface="Calibri"/>
              </a:rPr>
              <a:t>وظائف اليومية</a:t>
            </a:r>
            <a:r>
              <a:rPr lang="ar-SA" sz="2400" dirty="0">
                <a:solidFill>
                  <a:srgbClr val="203864"/>
                </a:solidFill>
                <a:cs typeface="Calibri"/>
              </a:rPr>
              <a:t> للشخص.</a:t>
            </a:r>
            <a:endParaRPr lang="ar-SY" sz="2400" dirty="0">
              <a:solidFill>
                <a:srgbClr val="203864"/>
              </a:solidFill>
              <a:cs typeface="Calibri"/>
            </a:endParaRPr>
          </a:p>
          <a:p>
            <a:pPr marR="5080" algn="just" rtl="1">
              <a:spcBef>
                <a:spcPts val="1200"/>
              </a:spcBef>
            </a:pPr>
            <a:endParaRPr lang="ar-SA" sz="2400" b="1" dirty="0">
              <a:solidFill>
                <a:srgbClr val="203864"/>
              </a:solidFill>
              <a:cs typeface="Calibri"/>
            </a:endParaRPr>
          </a:p>
          <a:p>
            <a:pPr marR="5080" algn="just" rtl="1">
              <a:spcBef>
                <a:spcPts val="1200"/>
              </a:spcBef>
            </a:pPr>
            <a:r>
              <a:rPr lang="ar-SY" sz="2400" b="1" dirty="0">
                <a:solidFill>
                  <a:srgbClr val="203864"/>
                </a:solidFill>
                <a:cs typeface="Calibri"/>
              </a:rPr>
              <a:t>معظم الناس</a:t>
            </a:r>
            <a:r>
              <a:rPr lang="ar-SA" sz="2400" b="1" dirty="0">
                <a:solidFill>
                  <a:srgbClr val="203864"/>
                </a:solidFill>
                <a:cs typeface="Calibri"/>
              </a:rPr>
              <a:t> يتماثلون للشفاء.</a:t>
            </a:r>
            <a:endParaRPr lang="ar-SY" sz="2400" b="1" dirty="0">
              <a:solidFill>
                <a:srgbClr val="203864"/>
              </a:solidFill>
              <a:cs typeface="Calibri"/>
            </a:endParaRPr>
          </a:p>
          <a:p>
            <a:pPr marR="5080" algn="just" rtl="1">
              <a:spcBef>
                <a:spcPts val="1200"/>
              </a:spcBef>
            </a:pPr>
            <a:r>
              <a:rPr lang="ar-SY" sz="2400" dirty="0">
                <a:solidFill>
                  <a:srgbClr val="203864"/>
                </a:solidFill>
                <a:cs typeface="Calibri"/>
              </a:rPr>
              <a:t>تتكون خيارات العلاج من الدعم النفسي الاجتماعي الأساسي والأدوية المضادة للاكتئاب والعلاج النفسي (الاستشارة) إ</a:t>
            </a:r>
            <a:r>
              <a:rPr lang="ar-SA" sz="2400" dirty="0">
                <a:solidFill>
                  <a:srgbClr val="203864"/>
                </a:solidFill>
                <a:cs typeface="Calibri"/>
              </a:rPr>
              <a:t>ن</a:t>
            </a:r>
            <a:r>
              <a:rPr lang="ar-SY" sz="2400" dirty="0">
                <a:solidFill>
                  <a:srgbClr val="203864"/>
                </a:solidFill>
                <a:cs typeface="Calibri"/>
              </a:rPr>
              <a:t> كان متاح</a:t>
            </a:r>
            <a:r>
              <a:rPr lang="ar-SA" sz="2400" dirty="0">
                <a:solidFill>
                  <a:srgbClr val="203864"/>
                </a:solidFill>
                <a:cs typeface="Calibri"/>
              </a:rPr>
              <a:t>اً.</a:t>
            </a:r>
          </a:p>
        </p:txBody>
      </p:sp>
      <p:sp>
        <p:nvSpPr>
          <p:cNvPr id="2" name="Dikdörtgen: Köşeleri Yuvarlatılmış 5">
            <a:extLst>
              <a:ext uri="{FF2B5EF4-FFF2-40B4-BE49-F238E27FC236}">
                <a16:creationId xmlns:a16="http://schemas.microsoft.com/office/drawing/2014/main" id="{29421A6D-9F3A-E751-FA1D-38B17B81C85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78907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ea typeface="+mj-ea"/>
                <a:cs typeface="Calibri"/>
              </a:rPr>
              <a:t>اضطرابات القلق</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32240"/>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ال</a:t>
            </a:r>
            <a:r>
              <a:rPr lang="ar-SY" sz="2800" dirty="0">
                <a:solidFill>
                  <a:srgbClr val="203864"/>
                </a:solidFill>
                <a:cs typeface="Calibri"/>
              </a:rPr>
              <a:t>مشكلة </a:t>
            </a:r>
            <a:r>
              <a:rPr lang="ar-SA" sz="2800" dirty="0">
                <a:solidFill>
                  <a:srgbClr val="203864"/>
                </a:solidFill>
                <a:cs typeface="Calibri"/>
              </a:rPr>
              <a:t>النفسية</a:t>
            </a:r>
            <a:r>
              <a:rPr lang="ar-SY" sz="2800" dirty="0">
                <a:solidFill>
                  <a:srgbClr val="203864"/>
                </a:solidFill>
                <a:cs typeface="Calibri"/>
              </a:rPr>
              <a:t> </a:t>
            </a:r>
            <a:r>
              <a:rPr lang="ar-SA" sz="2800" dirty="0">
                <a:solidFill>
                  <a:srgbClr val="203864"/>
                </a:solidFill>
                <a:cs typeface="Calibri"/>
              </a:rPr>
              <a:t>ال</a:t>
            </a:r>
            <a:r>
              <a:rPr lang="ar-SY" sz="2800" dirty="0">
                <a:solidFill>
                  <a:srgbClr val="203864"/>
                </a:solidFill>
                <a:cs typeface="Calibri"/>
              </a:rPr>
              <a:t>أخرى </a:t>
            </a:r>
            <a:r>
              <a:rPr lang="ar-SA" sz="2800" dirty="0">
                <a:solidFill>
                  <a:srgbClr val="203864"/>
                </a:solidFill>
                <a:cs typeface="Calibri"/>
              </a:rPr>
              <a:t>ال</a:t>
            </a:r>
            <a:r>
              <a:rPr lang="ar-SY" sz="2800" dirty="0">
                <a:solidFill>
                  <a:srgbClr val="203864"/>
                </a:solidFill>
                <a:cs typeface="Calibri"/>
              </a:rPr>
              <a:t>شائعة هي اضطرابات القلق.</a:t>
            </a:r>
          </a:p>
          <a:p>
            <a:pPr marR="5080" algn="just" rtl="1">
              <a:spcBef>
                <a:spcPts val="1200"/>
              </a:spcBef>
            </a:pPr>
            <a:r>
              <a:rPr lang="ar-SY" sz="2800" dirty="0">
                <a:solidFill>
                  <a:srgbClr val="203864"/>
                </a:solidFill>
                <a:cs typeface="Calibri"/>
              </a:rPr>
              <a:t>هل شعرت </a:t>
            </a:r>
            <a:r>
              <a:rPr lang="ar-SA" sz="2800" dirty="0">
                <a:solidFill>
                  <a:srgbClr val="203864"/>
                </a:solidFill>
                <a:cs typeface="Calibri"/>
              </a:rPr>
              <a:t>ف</a:t>
            </a:r>
            <a:r>
              <a:rPr lang="ar-SY" sz="2800" dirty="0">
                <a:solidFill>
                  <a:srgbClr val="203864"/>
                </a:solidFill>
                <a:cs typeface="Calibri"/>
              </a:rPr>
              <a:t>ي كثير من الأحيان</a:t>
            </a:r>
            <a:r>
              <a:rPr lang="ar-SA" sz="2800" dirty="0">
                <a:solidFill>
                  <a:srgbClr val="203864"/>
                </a:solidFill>
                <a:cs typeface="Calibri"/>
              </a:rPr>
              <a:t> خلال</a:t>
            </a:r>
            <a:r>
              <a:rPr lang="ar-SY" sz="2800" dirty="0">
                <a:solidFill>
                  <a:srgbClr val="203864"/>
                </a:solidFill>
                <a:cs typeface="Calibri"/>
              </a:rPr>
              <a:t> الشهر الماضي بالتوتر أو </a:t>
            </a:r>
            <a:r>
              <a:rPr lang="ar-SA" sz="2800" dirty="0">
                <a:solidFill>
                  <a:srgbClr val="203864"/>
                </a:solidFill>
                <a:cs typeface="Calibri"/>
              </a:rPr>
              <a:t>الكرب</a:t>
            </a:r>
            <a:r>
              <a:rPr lang="ar-SY" sz="2800" dirty="0">
                <a:solidFill>
                  <a:srgbClr val="203864"/>
                </a:solidFill>
                <a:cs typeface="Calibri"/>
              </a:rPr>
              <a:t> أو القلق بشأن أشياء غير مهمة لدرجة أنها تعارضت مع حياتك اليومية؟</a:t>
            </a:r>
          </a:p>
          <a:p>
            <a:pPr marR="5080" algn="just" rtl="1">
              <a:spcBef>
                <a:spcPts val="1200"/>
              </a:spcBef>
            </a:pPr>
            <a:r>
              <a:rPr lang="ar-SA" sz="2800" dirty="0">
                <a:solidFill>
                  <a:srgbClr val="203864"/>
                </a:solidFill>
                <a:cs typeface="Calibri"/>
              </a:rPr>
              <a:t>إن</a:t>
            </a:r>
            <a:r>
              <a:rPr lang="ar-SY" sz="2800" dirty="0">
                <a:solidFill>
                  <a:srgbClr val="203864"/>
                </a:solidFill>
                <a:cs typeface="Calibri"/>
              </a:rPr>
              <a:t> كان</a:t>
            </a:r>
            <a:r>
              <a:rPr lang="ar-SA" sz="2800" dirty="0">
                <a:solidFill>
                  <a:srgbClr val="203864"/>
                </a:solidFill>
                <a:cs typeface="Calibri"/>
              </a:rPr>
              <a:t>ت</a:t>
            </a:r>
            <a:r>
              <a:rPr lang="ar-SY" sz="2800" dirty="0">
                <a:solidFill>
                  <a:srgbClr val="203864"/>
                </a:solidFill>
                <a:cs typeface="Calibri"/>
              </a:rPr>
              <a:t> </a:t>
            </a:r>
            <a:r>
              <a:rPr lang="ar-SA" sz="2800" dirty="0">
                <a:solidFill>
                  <a:srgbClr val="203864"/>
                </a:solidFill>
                <a:cs typeface="Calibri"/>
              </a:rPr>
              <a:t>إ</a:t>
            </a:r>
            <a:r>
              <a:rPr lang="ar-SY" sz="2800" dirty="0">
                <a:solidFill>
                  <a:srgbClr val="203864"/>
                </a:solidFill>
                <a:cs typeface="Calibri"/>
              </a:rPr>
              <a:t>جاب</a:t>
            </a:r>
            <a:r>
              <a:rPr lang="ar-SA" sz="2800" dirty="0">
                <a:solidFill>
                  <a:srgbClr val="203864"/>
                </a:solidFill>
                <a:cs typeface="Calibri"/>
              </a:rPr>
              <a:t>ت</a:t>
            </a:r>
            <a:r>
              <a:rPr lang="ar-SY" sz="2800" dirty="0">
                <a:solidFill>
                  <a:srgbClr val="203864"/>
                </a:solidFill>
                <a:cs typeface="Calibri"/>
              </a:rPr>
              <a:t>ك نعم؛ قد يكون هذا اضطراب قلق، فهو مرض شائع و</a:t>
            </a:r>
            <a:r>
              <a:rPr lang="ar-SA" sz="2800" dirty="0">
                <a:solidFill>
                  <a:srgbClr val="203864"/>
                </a:solidFill>
                <a:cs typeface="Calibri"/>
              </a:rPr>
              <a:t>قابل للعلاج أيضاً.</a:t>
            </a:r>
          </a:p>
        </p:txBody>
      </p:sp>
      <p:sp>
        <p:nvSpPr>
          <p:cNvPr id="2" name="Dikdörtgen: Köşeleri Yuvarlatılmış 5">
            <a:extLst>
              <a:ext uri="{FF2B5EF4-FFF2-40B4-BE49-F238E27FC236}">
                <a16:creationId xmlns:a16="http://schemas.microsoft.com/office/drawing/2014/main" id="{890EE78B-0ACA-D634-2217-E4D68F172FC4}"/>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556587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555460"/>
          </a:xfrm>
          <a:prstGeom prst="rect">
            <a:avLst/>
          </a:prstGeom>
        </p:spPr>
        <p:txBody>
          <a:bodyPr vert="horz" wrap="square" lIns="0" tIns="137795" rIns="0" bIns="0" rtlCol="0">
            <a:spAutoFit/>
          </a:bodyPr>
          <a:lstStyle/>
          <a:p>
            <a:pPr marR="5080" algn="just" rtl="1">
              <a:spcBef>
                <a:spcPts val="1200"/>
              </a:spcBef>
            </a:pPr>
            <a:r>
              <a:rPr lang="ar-SY" sz="2400" dirty="0">
                <a:solidFill>
                  <a:srgbClr val="203864"/>
                </a:solidFill>
                <a:cs typeface="Calibri"/>
              </a:rPr>
              <a:t>القلق هو شعور </a:t>
            </a:r>
            <a:r>
              <a:rPr lang="ar-SA" sz="2400" dirty="0">
                <a:solidFill>
                  <a:srgbClr val="203864"/>
                </a:solidFill>
                <a:cs typeface="Calibri"/>
              </a:rPr>
              <a:t>بالخوف</a:t>
            </a:r>
            <a:r>
              <a:rPr lang="ar-SY" sz="2400" dirty="0">
                <a:solidFill>
                  <a:srgbClr val="203864"/>
                </a:solidFill>
                <a:cs typeface="Calibri"/>
              </a:rPr>
              <a:t> وال</a:t>
            </a:r>
            <a:r>
              <a:rPr lang="ar-SA" sz="2400" dirty="0">
                <a:solidFill>
                  <a:srgbClr val="203864"/>
                </a:solidFill>
                <a:cs typeface="Calibri"/>
              </a:rPr>
              <a:t>كرب</a:t>
            </a:r>
            <a:r>
              <a:rPr lang="ar-SY" sz="2400" dirty="0">
                <a:solidFill>
                  <a:srgbClr val="203864"/>
                </a:solidFill>
                <a:cs typeface="Calibri"/>
              </a:rPr>
              <a:t> والضيق </a:t>
            </a:r>
            <a:r>
              <a:rPr lang="ar-SA" sz="2400" dirty="0">
                <a:solidFill>
                  <a:srgbClr val="203864"/>
                </a:solidFill>
                <a:cs typeface="Calibri"/>
              </a:rPr>
              <a:t>والاضطراب حول</a:t>
            </a:r>
            <a:r>
              <a:rPr lang="ar-SY" sz="2400" dirty="0">
                <a:solidFill>
                  <a:srgbClr val="203864"/>
                </a:solidFill>
                <a:cs typeface="Calibri"/>
              </a:rPr>
              <a:t> شيء سيء سيحدث</a:t>
            </a:r>
            <a:r>
              <a:rPr lang="ar-SA" sz="2400" dirty="0">
                <a:solidFill>
                  <a:srgbClr val="203864"/>
                </a:solidFill>
                <a:cs typeface="Calibri"/>
              </a:rPr>
              <a:t>.</a:t>
            </a:r>
          </a:p>
          <a:p>
            <a:pPr marR="5080" algn="just" rtl="1">
              <a:spcBef>
                <a:spcPts val="1200"/>
              </a:spcBef>
            </a:pPr>
            <a:r>
              <a:rPr lang="ar-SY" sz="2400" dirty="0">
                <a:solidFill>
                  <a:srgbClr val="203864"/>
                </a:solidFill>
                <a:cs typeface="Calibri"/>
              </a:rPr>
              <a:t>يكون سبب القلق واضحا</a:t>
            </a:r>
            <a:r>
              <a:rPr lang="ar-SA" sz="2400" dirty="0">
                <a:solidFill>
                  <a:srgbClr val="203864"/>
                </a:solidFill>
                <a:cs typeface="Calibri"/>
              </a:rPr>
              <a:t>ً لدى</a:t>
            </a:r>
            <a:r>
              <a:rPr lang="ar-SY" sz="2400" dirty="0">
                <a:solidFill>
                  <a:srgbClr val="203864"/>
                </a:solidFill>
                <a:cs typeface="Calibri"/>
              </a:rPr>
              <a:t> الأشخاص الأصحاء. في </a:t>
            </a:r>
            <a:r>
              <a:rPr lang="ar-SA" sz="2400" dirty="0">
                <a:solidFill>
                  <a:srgbClr val="203864"/>
                </a:solidFill>
                <a:cs typeface="Calibri"/>
              </a:rPr>
              <a:t>حين أن ه</a:t>
            </a:r>
            <a:r>
              <a:rPr lang="ar-SY" sz="2400" dirty="0">
                <a:solidFill>
                  <a:srgbClr val="203864"/>
                </a:solidFill>
                <a:cs typeface="Calibri"/>
              </a:rPr>
              <a:t>ناك خوف وقلق لا سبب لهما</a:t>
            </a:r>
            <a:r>
              <a:rPr lang="ar-SA" sz="2400" dirty="0">
                <a:solidFill>
                  <a:srgbClr val="203864"/>
                </a:solidFill>
                <a:cs typeface="Calibri"/>
              </a:rPr>
              <a:t> في حالة المرض.</a:t>
            </a:r>
            <a:endParaRPr lang="ar-SY" sz="2400" dirty="0">
              <a:solidFill>
                <a:srgbClr val="203864"/>
              </a:solidFill>
              <a:cs typeface="Calibri"/>
            </a:endParaRPr>
          </a:p>
          <a:p>
            <a:pPr marR="5080" algn="just" rtl="1">
              <a:spcBef>
                <a:spcPts val="1200"/>
              </a:spcBef>
            </a:pPr>
            <a:r>
              <a:rPr lang="ar-SY" sz="2400" dirty="0">
                <a:solidFill>
                  <a:srgbClr val="203864"/>
                </a:solidFill>
                <a:cs typeface="Calibri"/>
              </a:rPr>
              <a:t>يمكن </a:t>
            </a:r>
            <a:r>
              <a:rPr lang="ar-SA" sz="2400" dirty="0">
                <a:solidFill>
                  <a:srgbClr val="203864"/>
                </a:solidFill>
                <a:cs typeface="Calibri"/>
              </a:rPr>
              <a:t>مشاهدته في جميع الأعمار</a:t>
            </a:r>
            <a:r>
              <a:rPr lang="ar-SY" sz="2400" dirty="0">
                <a:solidFill>
                  <a:srgbClr val="203864"/>
                </a:solidFill>
                <a:cs typeface="Calibri"/>
              </a:rPr>
              <a:t> وي</a:t>
            </a:r>
            <a:r>
              <a:rPr lang="ar-SA" sz="2400" dirty="0">
                <a:solidFill>
                  <a:srgbClr val="203864"/>
                </a:solidFill>
                <a:cs typeface="Calibri"/>
              </a:rPr>
              <a:t>شاهد لدى النساء بنسبة أعلى بمرتين مما هو عليه لدى الرجال.</a:t>
            </a:r>
            <a:endParaRPr lang="ar-SY" sz="2400" dirty="0">
              <a:solidFill>
                <a:srgbClr val="203864"/>
              </a:solidFill>
              <a:cs typeface="Calibri"/>
            </a:endParaRPr>
          </a:p>
          <a:p>
            <a:pPr marR="5080" algn="just" rtl="1">
              <a:spcBef>
                <a:spcPts val="1200"/>
              </a:spcBef>
            </a:pPr>
            <a:r>
              <a:rPr lang="ar-SY" sz="2400" dirty="0">
                <a:solidFill>
                  <a:srgbClr val="203864"/>
                </a:solidFill>
                <a:cs typeface="Calibri"/>
              </a:rPr>
              <a:t>تلعب العوامل النفسية والاجتماعية والكيميائية</a:t>
            </a:r>
            <a:r>
              <a:rPr lang="ar-SA" sz="2400" dirty="0">
                <a:solidFill>
                  <a:srgbClr val="203864"/>
                </a:solidFill>
                <a:cs typeface="Calibri"/>
              </a:rPr>
              <a:t> الحيوية</a:t>
            </a:r>
            <a:r>
              <a:rPr lang="ar-SY" sz="2400" dirty="0">
                <a:solidFill>
                  <a:srgbClr val="203864"/>
                </a:solidFill>
                <a:cs typeface="Calibri"/>
              </a:rPr>
              <a:t> والوراثية دورا</a:t>
            </a:r>
            <a:r>
              <a:rPr lang="ar-SA" sz="2400" dirty="0">
                <a:solidFill>
                  <a:srgbClr val="203864"/>
                </a:solidFill>
                <a:cs typeface="Calibri"/>
              </a:rPr>
              <a:t>ً</a:t>
            </a:r>
            <a:r>
              <a:rPr lang="ar-SY" sz="2400" dirty="0">
                <a:solidFill>
                  <a:srgbClr val="203864"/>
                </a:solidFill>
                <a:cs typeface="Calibri"/>
              </a:rPr>
              <a:t> في تكوين اضطراب القلق.</a:t>
            </a:r>
            <a:endParaRPr lang="ar-SA" sz="24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ea typeface="+mj-ea"/>
                <a:cs typeface="Calibri"/>
              </a:rPr>
              <a:t>اضطرابات القلق</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CA4301FC-756F-22CD-9BBF-B5B47CBD30E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034718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124573"/>
          </a:xfrm>
          <a:prstGeom prst="rect">
            <a:avLst/>
          </a:prstGeom>
        </p:spPr>
        <p:txBody>
          <a:bodyPr vert="horz" wrap="square" lIns="0" tIns="137795" rIns="0" bIns="0" rtlCol="0">
            <a:spAutoFit/>
          </a:bodyPr>
          <a:lstStyle/>
          <a:p>
            <a:pPr marR="5080" algn="just" rtl="1">
              <a:spcBef>
                <a:spcPts val="1200"/>
              </a:spcBef>
            </a:pPr>
            <a:r>
              <a:rPr lang="ar-SY" sz="2400" dirty="0">
                <a:solidFill>
                  <a:srgbClr val="203864"/>
                </a:solidFill>
                <a:cs typeface="Calibri"/>
              </a:rPr>
              <a:t>الأعراض: </a:t>
            </a:r>
            <a:r>
              <a:rPr lang="ar-SA" sz="2400" dirty="0">
                <a:solidFill>
                  <a:srgbClr val="203864"/>
                </a:solidFill>
                <a:cs typeface="Calibri"/>
              </a:rPr>
              <a:t>إن</a:t>
            </a:r>
            <a:r>
              <a:rPr lang="ar-SY" sz="2400" dirty="0">
                <a:solidFill>
                  <a:srgbClr val="203864"/>
                </a:solidFill>
                <a:cs typeface="Calibri"/>
              </a:rPr>
              <a:t> الأعراض في اضطرابات القلق</a:t>
            </a:r>
            <a:r>
              <a:rPr lang="ar-SA" sz="2400" dirty="0">
                <a:solidFill>
                  <a:srgbClr val="203864"/>
                </a:solidFill>
                <a:cs typeface="Calibri"/>
              </a:rPr>
              <a:t> متشابهة </a:t>
            </a:r>
            <a:r>
              <a:rPr lang="ar-SY" sz="2400" dirty="0">
                <a:solidFill>
                  <a:srgbClr val="203864"/>
                </a:solidFill>
                <a:cs typeface="Calibri"/>
              </a:rPr>
              <a:t>بشكل عام</a:t>
            </a:r>
            <a:r>
              <a:rPr lang="ar-SA" sz="2400" dirty="0">
                <a:solidFill>
                  <a:srgbClr val="203864"/>
                </a:solidFill>
                <a:cs typeface="Calibri"/>
              </a:rPr>
              <a:t> وهي؛</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الشعور بالتوتر </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تشتت الانتباه</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الشعور بالذعر</a:t>
            </a:r>
            <a:endParaRPr lang="ar-SA"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الصداع</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الخوف من الموت</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ea typeface="+mj-ea"/>
                <a:cs typeface="Calibri"/>
              </a:rPr>
              <a:t>اضطرابات القلق</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F04C60B3-3D34-85CD-21DC-169D3FBF0CA5}"/>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653ACAFA-1C07-3ADB-29E4-2942403907CC}"/>
              </a:ext>
            </a:extLst>
          </p:cNvPr>
          <p:cNvSpPr txBox="1"/>
          <p:nvPr/>
        </p:nvSpPr>
        <p:spPr>
          <a:xfrm>
            <a:off x="4573478" y="2704755"/>
            <a:ext cx="3904698" cy="2078133"/>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الخفقان</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الخوف من فقدان السيطرة</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القلق </a:t>
            </a:r>
            <a:r>
              <a:rPr lang="ar-SA" sz="2400" dirty="0">
                <a:solidFill>
                  <a:srgbClr val="203864"/>
                </a:solidFill>
                <a:cs typeface="Calibri"/>
              </a:rPr>
              <a:t>والكرب</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اضطرابات النوم</a:t>
            </a:r>
          </a:p>
        </p:txBody>
      </p:sp>
    </p:spTree>
    <p:extLst>
      <p:ext uri="{BB962C8B-B14F-4D97-AF65-F5344CB8AC3E}">
        <p14:creationId xmlns:p14="http://schemas.microsoft.com/office/powerpoint/2010/main" val="249333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rgbClr val="C00000"/>
                </a:solidFill>
                <a:latin typeface="Calibri"/>
                <a:ea typeface="+mj-ea"/>
                <a:cs typeface="Calibri"/>
              </a:rPr>
              <a:t>انتباه</a:t>
            </a:r>
            <a:endParaRPr kumimoji="0" lang="ar-SA" sz="4000" b="1" i="0" u="none" strike="noStrike" kern="0" cap="none" spc="0" normalizeH="0" baseline="0" noProof="0" dirty="0">
              <a:ln>
                <a:noFill/>
              </a:ln>
              <a:solidFill>
                <a:srgbClr val="C00000"/>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000915"/>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قد </a:t>
            </a:r>
            <a:r>
              <a:rPr lang="ar-SA" sz="2800" dirty="0">
                <a:solidFill>
                  <a:srgbClr val="203864"/>
                </a:solidFill>
                <a:cs typeface="Calibri"/>
              </a:rPr>
              <a:t>يظهر</a:t>
            </a:r>
            <a:r>
              <a:rPr lang="ar-SY" sz="2800" dirty="0">
                <a:solidFill>
                  <a:srgbClr val="203864"/>
                </a:solidFill>
                <a:cs typeface="Calibri"/>
              </a:rPr>
              <a:t> خطر الانتحار</a:t>
            </a:r>
            <a:r>
              <a:rPr lang="ar-SA" sz="2800" dirty="0">
                <a:solidFill>
                  <a:srgbClr val="203864"/>
                </a:solidFill>
                <a:cs typeface="Calibri"/>
              </a:rPr>
              <a:t> في حال</a:t>
            </a:r>
            <a:r>
              <a:rPr lang="ar-SY" sz="2800" dirty="0">
                <a:solidFill>
                  <a:srgbClr val="203864"/>
                </a:solidFill>
                <a:cs typeface="Calibri"/>
              </a:rPr>
              <a:t> لم يتم علاج المش</a:t>
            </a:r>
            <a:r>
              <a:rPr lang="ar-SA" sz="2800" dirty="0">
                <a:solidFill>
                  <a:srgbClr val="203864"/>
                </a:solidFill>
                <a:cs typeface="Calibri"/>
              </a:rPr>
              <a:t>اكل</a:t>
            </a:r>
            <a:r>
              <a:rPr lang="ar-SY" sz="2800" dirty="0">
                <a:solidFill>
                  <a:srgbClr val="203864"/>
                </a:solidFill>
                <a:cs typeface="Calibri"/>
              </a:rPr>
              <a:t> النفسية في الوقت المناسب</a:t>
            </a:r>
            <a:r>
              <a:rPr lang="ar-SA" sz="2800" dirty="0">
                <a:solidFill>
                  <a:srgbClr val="203864"/>
                </a:solidFill>
                <a:cs typeface="Calibri"/>
              </a:rPr>
              <a:t>.</a:t>
            </a:r>
          </a:p>
        </p:txBody>
      </p:sp>
      <p:sp>
        <p:nvSpPr>
          <p:cNvPr id="2" name="Dikdörtgen: Köşeleri Yuvarlatılmış 5">
            <a:extLst>
              <a:ext uri="{FF2B5EF4-FFF2-40B4-BE49-F238E27FC236}">
                <a16:creationId xmlns:a16="http://schemas.microsoft.com/office/drawing/2014/main" id="{4F7EC7C8-5E4C-4125-3B86-8B91B30ACA6D}"/>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950555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مؤشرات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970685"/>
          </a:xfrm>
          <a:prstGeom prst="rect">
            <a:avLst/>
          </a:prstGeom>
        </p:spPr>
        <p:txBody>
          <a:bodyPr vert="horz" wrap="square" lIns="0" tIns="137795" rIns="0" bIns="0" rtlCol="0">
            <a:spAutoFit/>
          </a:bodyPr>
          <a:lstStyle/>
          <a:p>
            <a:pPr marR="5080" algn="just" rtl="1">
              <a:spcBef>
                <a:spcPts val="1200"/>
              </a:spcBef>
            </a:pPr>
            <a:r>
              <a:rPr lang="ar-SY" sz="2400" dirty="0">
                <a:solidFill>
                  <a:srgbClr val="203864"/>
                </a:solidFill>
                <a:cs typeface="Calibri"/>
              </a:rPr>
              <a:t>يمكن سرد علامات ال</a:t>
            </a:r>
            <a:r>
              <a:rPr lang="ar-SA" sz="2400" dirty="0">
                <a:solidFill>
                  <a:srgbClr val="203864"/>
                </a:solidFill>
                <a:cs typeface="Calibri"/>
              </a:rPr>
              <a:t>فكر</a:t>
            </a:r>
            <a:r>
              <a:rPr lang="ar-SY" sz="2400" dirty="0">
                <a:solidFill>
                  <a:srgbClr val="203864"/>
                </a:solidFill>
                <a:cs typeface="Calibri"/>
              </a:rPr>
              <a:t> الانتحاري على النحو التالي:</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إن كان ي</a:t>
            </a:r>
            <a:r>
              <a:rPr lang="ar-SY" sz="2400" dirty="0">
                <a:solidFill>
                  <a:srgbClr val="203864"/>
                </a:solidFill>
                <a:cs typeface="Calibri"/>
              </a:rPr>
              <a:t>تحدث عن رغب</a:t>
            </a:r>
            <a:r>
              <a:rPr lang="ar-SA" sz="2400" dirty="0">
                <a:solidFill>
                  <a:srgbClr val="203864"/>
                </a:solidFill>
                <a:cs typeface="Calibri"/>
              </a:rPr>
              <a:t>ته</a:t>
            </a:r>
            <a:r>
              <a:rPr lang="ar-SY" sz="2400" dirty="0">
                <a:solidFill>
                  <a:srgbClr val="203864"/>
                </a:solidFill>
                <a:cs typeface="Calibri"/>
              </a:rPr>
              <a:t> في الموت أو التخلص من آلامه</a:t>
            </a:r>
          </a:p>
          <a:p>
            <a:pPr marL="457200" marR="5080" indent="-457200" algn="just" rtl="1">
              <a:spcBef>
                <a:spcPts val="1200"/>
              </a:spcBef>
              <a:buFont typeface="Arial" panose="020B0604020202020204" pitchFamily="34" charset="0"/>
              <a:buChar char="•"/>
            </a:pPr>
            <a:r>
              <a:rPr lang="ar-SY" sz="2400" dirty="0">
                <a:solidFill>
                  <a:srgbClr val="203864"/>
                </a:solidFill>
                <a:cs typeface="Calibri"/>
              </a:rPr>
              <a:t>إ</a:t>
            </a:r>
            <a:r>
              <a:rPr lang="ar-SA" sz="2400" dirty="0">
                <a:solidFill>
                  <a:srgbClr val="203864"/>
                </a:solidFill>
                <a:cs typeface="Calibri"/>
              </a:rPr>
              <a:t>ن</a:t>
            </a:r>
            <a:r>
              <a:rPr lang="ar-SY" sz="2400" dirty="0">
                <a:solidFill>
                  <a:srgbClr val="203864"/>
                </a:solidFill>
                <a:cs typeface="Calibri"/>
              </a:rPr>
              <a:t> كان </a:t>
            </a:r>
            <a:r>
              <a:rPr lang="ar-SA" sz="2400" dirty="0">
                <a:solidFill>
                  <a:srgbClr val="203864"/>
                </a:solidFill>
                <a:cs typeface="Calibri"/>
              </a:rPr>
              <a:t>يوزع أغراضه</a:t>
            </a:r>
            <a:r>
              <a:rPr lang="ar-SY" sz="2400" dirty="0">
                <a:solidFill>
                  <a:srgbClr val="203864"/>
                </a:solidFill>
                <a:cs typeface="Calibri"/>
              </a:rPr>
              <a:t> الثمينة أو ي</a:t>
            </a:r>
            <a:r>
              <a:rPr lang="ar-SA" sz="2400" dirty="0">
                <a:solidFill>
                  <a:srgbClr val="203864"/>
                </a:solidFill>
                <a:cs typeface="Calibri"/>
              </a:rPr>
              <a:t>عد</a:t>
            </a:r>
            <a:r>
              <a:rPr lang="ar-SY" sz="2400" dirty="0">
                <a:solidFill>
                  <a:srgbClr val="203864"/>
                </a:solidFill>
                <a:cs typeface="Calibri"/>
              </a:rPr>
              <a:t> وصية</a:t>
            </a:r>
            <a:r>
              <a:rPr lang="ar-SA" sz="2400" dirty="0">
                <a:solidFill>
                  <a:srgbClr val="203864"/>
                </a:solidFill>
                <a:cs typeface="Calibri"/>
              </a:rPr>
              <a:t>ً</a:t>
            </a:r>
            <a:r>
              <a:rPr lang="ar-SY" sz="2400" dirty="0">
                <a:solidFill>
                  <a:srgbClr val="203864"/>
                </a:solidFill>
                <a:cs typeface="Calibri"/>
              </a:rPr>
              <a:t> أو ي</a:t>
            </a:r>
            <a:r>
              <a:rPr lang="ar-SA" sz="2400" dirty="0">
                <a:solidFill>
                  <a:srgbClr val="203864"/>
                </a:solidFill>
                <a:cs typeface="Calibri"/>
              </a:rPr>
              <a:t>ودّع المحيطين به</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إن كان يبحث عن أدوات الانتحار مثل </a:t>
            </a:r>
            <a:r>
              <a:rPr lang="ar-SY" sz="2400" dirty="0">
                <a:solidFill>
                  <a:srgbClr val="203864"/>
                </a:solidFill>
                <a:cs typeface="Calibri"/>
              </a:rPr>
              <a:t>الأسلحة والمخدرات وغيرها</a:t>
            </a:r>
            <a:r>
              <a:rPr lang="ar-SA" sz="2400" dirty="0">
                <a:solidFill>
                  <a:srgbClr val="203864"/>
                </a:solidFill>
                <a:cs typeface="Calibri"/>
              </a:rPr>
              <a:t> في </a:t>
            </a:r>
            <a:r>
              <a:rPr lang="ar-SY" sz="2400" dirty="0">
                <a:solidFill>
                  <a:srgbClr val="203864"/>
                </a:solidFill>
                <a:cs typeface="Calibri"/>
              </a:rPr>
              <a:t>الإنترنت أو </a:t>
            </a:r>
            <a:r>
              <a:rPr lang="ar-SA" sz="2400" dirty="0">
                <a:solidFill>
                  <a:srgbClr val="203864"/>
                </a:solidFill>
                <a:cs typeface="Calibri"/>
              </a:rPr>
              <a:t>في محيطه</a:t>
            </a:r>
            <a:endParaRPr lang="ar-SY" sz="24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إن كان </a:t>
            </a:r>
            <a:r>
              <a:rPr lang="ar-SY" sz="2400" dirty="0">
                <a:solidFill>
                  <a:srgbClr val="203864"/>
                </a:solidFill>
                <a:cs typeface="Calibri"/>
              </a:rPr>
              <a:t>ي</a:t>
            </a:r>
            <a:r>
              <a:rPr lang="ar-SA" sz="2400" dirty="0">
                <a:solidFill>
                  <a:srgbClr val="203864"/>
                </a:solidFill>
                <a:cs typeface="Calibri"/>
              </a:rPr>
              <a:t>ُ</a:t>
            </a:r>
            <a:r>
              <a:rPr lang="ar-SY" sz="2400" dirty="0">
                <a:solidFill>
                  <a:srgbClr val="203864"/>
                </a:solidFill>
                <a:cs typeface="Calibri"/>
              </a:rPr>
              <a:t>ظهر سلوك</a:t>
            </a:r>
            <a:r>
              <a:rPr lang="ar-SA" sz="2400" dirty="0">
                <a:solidFill>
                  <a:srgbClr val="203864"/>
                </a:solidFill>
                <a:cs typeface="Calibri"/>
              </a:rPr>
              <a:t>اً</a:t>
            </a:r>
            <a:r>
              <a:rPr lang="ar-SY" sz="2400" dirty="0">
                <a:solidFill>
                  <a:srgbClr val="203864"/>
                </a:solidFill>
                <a:cs typeface="Calibri"/>
              </a:rPr>
              <a:t> غاضبا</a:t>
            </a:r>
            <a:r>
              <a:rPr lang="ar-SA" sz="2400" dirty="0">
                <a:solidFill>
                  <a:srgbClr val="203864"/>
                </a:solidFill>
                <a:cs typeface="Calibri"/>
              </a:rPr>
              <a:t>ً</a:t>
            </a:r>
            <a:r>
              <a:rPr lang="ar-SY" sz="2400" dirty="0">
                <a:solidFill>
                  <a:srgbClr val="203864"/>
                </a:solidFill>
                <a:cs typeface="Calibri"/>
              </a:rPr>
              <a:t> أو يتحدث عن مشاعر الانتقام</a:t>
            </a:r>
            <a:endParaRPr lang="ar-SA" sz="24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A5B9FD9D-ECB9-034D-D5F4-CFB968F0BB7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67206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340017"/>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800" dirty="0">
                <a:solidFill>
                  <a:srgbClr val="203864"/>
                </a:solidFill>
                <a:cs typeface="Calibri"/>
              </a:rPr>
              <a:t>إن كان يتقوقع على نفسه</a:t>
            </a:r>
            <a:r>
              <a:rPr lang="ar-SY" sz="2800" dirty="0">
                <a:solidFill>
                  <a:srgbClr val="203864"/>
                </a:solidFill>
                <a:cs typeface="Calibri"/>
              </a:rPr>
              <a:t> أو يعزل نفسه</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إن كان ي</a:t>
            </a:r>
            <a:r>
              <a:rPr lang="ar-SY" sz="2800" dirty="0">
                <a:solidFill>
                  <a:srgbClr val="203864"/>
                </a:solidFill>
                <a:cs typeface="Calibri"/>
              </a:rPr>
              <a:t>تحدث عن أن</a:t>
            </a:r>
            <a:r>
              <a:rPr lang="ar-SA" sz="2800" dirty="0">
                <a:solidFill>
                  <a:srgbClr val="203864"/>
                </a:solidFill>
                <a:cs typeface="Calibri"/>
              </a:rPr>
              <a:t>ه بات</a:t>
            </a:r>
            <a:r>
              <a:rPr lang="ar-SY" sz="2800" dirty="0">
                <a:solidFill>
                  <a:srgbClr val="203864"/>
                </a:solidFill>
                <a:cs typeface="Calibri"/>
              </a:rPr>
              <a:t> عبئا</a:t>
            </a:r>
            <a:r>
              <a:rPr lang="ar-SA" sz="2800" dirty="0">
                <a:solidFill>
                  <a:srgbClr val="203864"/>
                </a:solidFill>
                <a:cs typeface="Calibri"/>
              </a:rPr>
              <a:t>ً</a:t>
            </a:r>
            <a:r>
              <a:rPr lang="ar-SY" sz="2800" dirty="0">
                <a:solidFill>
                  <a:srgbClr val="203864"/>
                </a:solidFill>
                <a:cs typeface="Calibri"/>
              </a:rPr>
              <a:t> على الآخرين أو على الحياة</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إن كان يتحدث</a:t>
            </a:r>
            <a:r>
              <a:rPr lang="ar-SY" sz="2800" dirty="0">
                <a:solidFill>
                  <a:srgbClr val="203864"/>
                </a:solidFill>
                <a:cs typeface="Calibri"/>
              </a:rPr>
              <a:t> عن اليأس أو عدم وجود سبب </a:t>
            </a:r>
            <a:r>
              <a:rPr lang="ar-SA" sz="2800" dirty="0">
                <a:solidFill>
                  <a:srgbClr val="203864"/>
                </a:solidFill>
                <a:cs typeface="Calibri"/>
              </a:rPr>
              <a:t>للحياة</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إ</a:t>
            </a:r>
            <a:r>
              <a:rPr lang="ar-SA" sz="2800" dirty="0">
                <a:solidFill>
                  <a:srgbClr val="203864"/>
                </a:solidFill>
                <a:cs typeface="Calibri"/>
              </a:rPr>
              <a:t>ن</a:t>
            </a:r>
            <a:r>
              <a:rPr lang="ar-SY" sz="2800" dirty="0">
                <a:solidFill>
                  <a:srgbClr val="203864"/>
                </a:solidFill>
                <a:cs typeface="Calibri"/>
              </a:rPr>
              <a:t> كان يعر</a:t>
            </a:r>
            <a:r>
              <a:rPr lang="ar-SA" sz="2800" dirty="0">
                <a:solidFill>
                  <a:srgbClr val="203864"/>
                </a:solidFill>
                <a:cs typeface="Calibri"/>
              </a:rPr>
              <a:t>ّ</a:t>
            </a:r>
            <a:r>
              <a:rPr lang="ar-SY" sz="2800" dirty="0">
                <a:solidFill>
                  <a:srgbClr val="203864"/>
                </a:solidFill>
                <a:cs typeface="Calibri"/>
              </a:rPr>
              <a:t>ض حياته للخطر دون تفكير</a:t>
            </a:r>
            <a:r>
              <a:rPr lang="ar-SA" sz="2800" dirty="0">
                <a:solidFill>
                  <a:srgbClr val="203864"/>
                </a:solidFill>
                <a:cs typeface="Calibri"/>
              </a:rPr>
              <a:t> بالعواقب</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إ</a:t>
            </a:r>
            <a:r>
              <a:rPr lang="ar-SA" sz="2800" dirty="0">
                <a:solidFill>
                  <a:srgbClr val="203864"/>
                </a:solidFill>
                <a:cs typeface="Calibri"/>
              </a:rPr>
              <a:t>ن </a:t>
            </a:r>
            <a:r>
              <a:rPr lang="ar-SY" sz="2800" dirty="0">
                <a:solidFill>
                  <a:srgbClr val="203864"/>
                </a:solidFill>
                <a:cs typeface="Calibri"/>
              </a:rPr>
              <a:t>كان</a:t>
            </a:r>
            <a:r>
              <a:rPr lang="ar-SA" sz="2800" dirty="0">
                <a:solidFill>
                  <a:srgbClr val="203864"/>
                </a:solidFill>
                <a:cs typeface="Calibri"/>
              </a:rPr>
              <a:t>ت </a:t>
            </a:r>
            <a:r>
              <a:rPr lang="ar-SY" sz="2800" dirty="0">
                <a:solidFill>
                  <a:srgbClr val="203864"/>
                </a:solidFill>
                <a:cs typeface="Calibri"/>
              </a:rPr>
              <a:t>هناك زيادة في تعاطي الكحول أو المخدرات</a:t>
            </a:r>
            <a:endParaRPr lang="ar-SA" sz="28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مؤشرات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D8F91642-081C-E02B-5C3B-46D196133E6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132537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016578"/>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قد يكون الشخص الذي تظهر عليه هذه </a:t>
            </a:r>
            <a:r>
              <a:rPr lang="ar-SA" sz="2800" dirty="0">
                <a:solidFill>
                  <a:srgbClr val="203864"/>
                </a:solidFill>
                <a:cs typeface="Calibri"/>
              </a:rPr>
              <a:t>المؤشرات</a:t>
            </a:r>
            <a:r>
              <a:rPr lang="ar-SY" sz="2800" dirty="0">
                <a:solidFill>
                  <a:srgbClr val="203864"/>
                </a:solidFill>
                <a:cs typeface="Calibri"/>
              </a:rPr>
              <a:t> عرضة لخطر الانتحار</a:t>
            </a:r>
            <a:r>
              <a:rPr lang="ar-SA" sz="2800" dirty="0">
                <a:solidFill>
                  <a:srgbClr val="203864"/>
                </a:solidFill>
                <a:cs typeface="Calibri"/>
              </a:rPr>
              <a:t>.</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إ</a:t>
            </a:r>
            <a:r>
              <a:rPr lang="ar-SA" sz="2800" dirty="0">
                <a:solidFill>
                  <a:srgbClr val="203864"/>
                </a:solidFill>
                <a:cs typeface="Calibri"/>
              </a:rPr>
              <a:t>ن</a:t>
            </a:r>
            <a:r>
              <a:rPr lang="ar-SY" sz="2800" dirty="0">
                <a:solidFill>
                  <a:srgbClr val="203864"/>
                </a:solidFill>
                <a:cs typeface="Calibri"/>
              </a:rPr>
              <a:t> كنت ت</a:t>
            </a:r>
            <a:r>
              <a:rPr lang="ar-SA" sz="2800" dirty="0">
                <a:solidFill>
                  <a:srgbClr val="203864"/>
                </a:solidFill>
                <a:cs typeface="Calibri"/>
              </a:rPr>
              <a:t>لاحظ</a:t>
            </a:r>
            <a:r>
              <a:rPr lang="ar-SY" sz="2800" dirty="0">
                <a:solidFill>
                  <a:srgbClr val="203864"/>
                </a:solidFill>
                <a:cs typeface="Calibri"/>
              </a:rPr>
              <a:t> بعض هذه ال</a:t>
            </a:r>
            <a:r>
              <a:rPr lang="ar-SA" sz="2800" dirty="0">
                <a:solidFill>
                  <a:srgbClr val="203864"/>
                </a:solidFill>
                <a:cs typeface="Calibri"/>
              </a:rPr>
              <a:t>مؤشرات</a:t>
            </a:r>
            <a:r>
              <a:rPr lang="ar-SY" sz="2800" dirty="0">
                <a:solidFill>
                  <a:srgbClr val="203864"/>
                </a:solidFill>
                <a:cs typeface="Calibri"/>
              </a:rPr>
              <a:t> </a:t>
            </a:r>
            <a:r>
              <a:rPr lang="ar-SA" sz="2800" dirty="0">
                <a:solidFill>
                  <a:srgbClr val="203864"/>
                </a:solidFill>
                <a:cs typeface="Calibri"/>
              </a:rPr>
              <a:t>لدى</a:t>
            </a:r>
            <a:r>
              <a:rPr lang="ar-SY" sz="2800" dirty="0">
                <a:solidFill>
                  <a:srgbClr val="203864"/>
                </a:solidFill>
                <a:cs typeface="Calibri"/>
              </a:rPr>
              <a:t> شخص ما في </a:t>
            </a:r>
            <a:r>
              <a:rPr lang="ar-SA" sz="2800" dirty="0">
                <a:solidFill>
                  <a:srgbClr val="203864"/>
                </a:solidFill>
                <a:cs typeface="Calibri"/>
              </a:rPr>
              <a:t>محيطك فإن بإمكانك </a:t>
            </a:r>
            <a:r>
              <a:rPr lang="ar-SY" sz="2800" dirty="0">
                <a:solidFill>
                  <a:srgbClr val="203864"/>
                </a:solidFill>
                <a:cs typeface="Calibri"/>
              </a:rPr>
              <a:t>مساعدته!</a:t>
            </a:r>
            <a:endParaRPr lang="ar-SA" sz="28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مؤشرات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D0A8C4C3-2B6E-788F-D31C-F8DA81CDAF94}"/>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743105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كيف يمكنكم مساعدة قريبكم الذي لديه فكرة 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63128"/>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إ</a:t>
            </a:r>
            <a:r>
              <a:rPr lang="ar-SA" sz="2800" dirty="0">
                <a:solidFill>
                  <a:srgbClr val="203864"/>
                </a:solidFill>
                <a:cs typeface="Calibri"/>
              </a:rPr>
              <a:t>ن</a:t>
            </a:r>
            <a:r>
              <a:rPr lang="ar-SY" sz="2800" dirty="0">
                <a:solidFill>
                  <a:srgbClr val="203864"/>
                </a:solidFill>
                <a:cs typeface="Calibri"/>
              </a:rPr>
              <a:t> كنت تعتقد أن لد</a:t>
            </a:r>
            <a:r>
              <a:rPr lang="ar-SA" sz="2800" dirty="0">
                <a:solidFill>
                  <a:srgbClr val="203864"/>
                </a:solidFill>
                <a:cs typeface="Calibri"/>
              </a:rPr>
              <a:t>ى الشخص </a:t>
            </a:r>
            <a:r>
              <a:rPr lang="ar-SY" sz="2800" dirty="0">
                <a:solidFill>
                  <a:srgbClr val="203864"/>
                </a:solidFill>
                <a:cs typeface="Calibri"/>
              </a:rPr>
              <a:t>أفكار انتحارية، فلا تخ</a:t>
            </a:r>
            <a:r>
              <a:rPr lang="ar-SA" sz="2800" dirty="0">
                <a:solidFill>
                  <a:srgbClr val="203864"/>
                </a:solidFill>
                <a:cs typeface="Calibri"/>
              </a:rPr>
              <a:t>شَ</a:t>
            </a:r>
            <a:r>
              <a:rPr lang="ar-SY" sz="2800" dirty="0">
                <a:solidFill>
                  <a:srgbClr val="203864"/>
                </a:solidFill>
                <a:cs typeface="Calibri"/>
              </a:rPr>
              <a:t> من التحدث عنها مع</a:t>
            </a:r>
            <a:r>
              <a:rPr lang="ar-SA" sz="2800" dirty="0">
                <a:solidFill>
                  <a:srgbClr val="203864"/>
                </a:solidFill>
                <a:cs typeface="Calibri"/>
              </a:rPr>
              <a:t>ه.</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اسأل بمحبة وببساطة </a:t>
            </a:r>
            <a:r>
              <a:rPr lang="ar-SA" sz="2800" dirty="0">
                <a:solidFill>
                  <a:srgbClr val="203864"/>
                </a:solidFill>
                <a:cs typeface="Calibri"/>
              </a:rPr>
              <a:t>و</a:t>
            </a:r>
            <a:r>
              <a:rPr lang="ar-SY" sz="2800" dirty="0">
                <a:solidFill>
                  <a:srgbClr val="203864"/>
                </a:solidFill>
                <a:cs typeface="Calibri"/>
              </a:rPr>
              <a:t>دون </a:t>
            </a:r>
            <a:r>
              <a:rPr lang="ar-SA" sz="2800" dirty="0">
                <a:solidFill>
                  <a:srgbClr val="203864"/>
                </a:solidFill>
                <a:cs typeface="Calibri"/>
              </a:rPr>
              <a:t>م</a:t>
            </a:r>
            <a:r>
              <a:rPr lang="ar-SY" sz="2800" dirty="0">
                <a:solidFill>
                  <a:srgbClr val="203864"/>
                </a:solidFill>
                <a:cs typeface="Calibri"/>
              </a:rPr>
              <a:t>ح</a:t>
            </a:r>
            <a:r>
              <a:rPr lang="ar-SA" sz="2800" dirty="0">
                <a:solidFill>
                  <a:srgbClr val="203864"/>
                </a:solidFill>
                <a:cs typeface="Calibri"/>
              </a:rPr>
              <a:t>ا</a:t>
            </a:r>
            <a:r>
              <a:rPr lang="ar-SY" sz="2800" dirty="0">
                <a:solidFill>
                  <a:srgbClr val="203864"/>
                </a:solidFill>
                <a:cs typeface="Calibri"/>
              </a:rPr>
              <a:t>كم</a:t>
            </a:r>
            <a:r>
              <a:rPr lang="ar-SA" sz="2800" dirty="0">
                <a:solidFill>
                  <a:srgbClr val="203864"/>
                </a:solidFill>
                <a:cs typeface="Calibri"/>
              </a:rPr>
              <a:t>ة عمّا إن </a:t>
            </a:r>
            <a:r>
              <a:rPr lang="ar-SY" sz="2800" dirty="0">
                <a:solidFill>
                  <a:srgbClr val="203864"/>
                </a:solidFill>
                <a:cs typeface="Calibri"/>
              </a:rPr>
              <a:t>كانت لديه أفكار لإيذاء نفسه</a:t>
            </a:r>
            <a:r>
              <a:rPr lang="ar-SA" sz="2800" dirty="0">
                <a:solidFill>
                  <a:srgbClr val="203864"/>
                </a:solidFill>
                <a:cs typeface="Calibri"/>
              </a:rPr>
              <a:t>.</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إن </a:t>
            </a:r>
            <a:r>
              <a:rPr lang="ar-SY" sz="2800" dirty="0">
                <a:solidFill>
                  <a:srgbClr val="203864"/>
                </a:solidFill>
                <a:cs typeface="Calibri"/>
              </a:rPr>
              <a:t>طرح أسئلة حول الأفكار الانتحارية يساعد الشخص على طلب المساعدة وتفريغ العبء العاطفي </a:t>
            </a:r>
            <a:r>
              <a:rPr lang="ar-SA" sz="2800" dirty="0">
                <a:solidFill>
                  <a:srgbClr val="203864"/>
                </a:solidFill>
                <a:cs typeface="Calibri"/>
              </a:rPr>
              <a:t>لديه </a:t>
            </a:r>
            <a:r>
              <a:rPr lang="ar-SY" sz="2800" dirty="0">
                <a:solidFill>
                  <a:srgbClr val="203864"/>
                </a:solidFill>
                <a:cs typeface="Calibri"/>
              </a:rPr>
              <a:t>من خلال التحدث عن هذه المشاعر.</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22905C1D-7D15-C1E5-1D75-3CC5DE566832}"/>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193953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016578"/>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800" dirty="0">
                <a:solidFill>
                  <a:srgbClr val="203864"/>
                </a:solidFill>
                <a:cs typeface="Calibri"/>
              </a:rPr>
              <a:t>يتحرر </a:t>
            </a:r>
            <a:r>
              <a:rPr lang="ar-SY" sz="2800" dirty="0">
                <a:solidFill>
                  <a:srgbClr val="203864"/>
                </a:solidFill>
                <a:cs typeface="Calibri"/>
              </a:rPr>
              <a:t>الشخص الذي </a:t>
            </a:r>
            <a:r>
              <a:rPr lang="ar-SA" sz="2800" dirty="0">
                <a:solidFill>
                  <a:srgbClr val="203864"/>
                </a:solidFill>
                <a:cs typeface="Calibri"/>
              </a:rPr>
              <a:t>يجد</a:t>
            </a:r>
            <a:r>
              <a:rPr lang="ar-SY" sz="2800" dirty="0">
                <a:solidFill>
                  <a:srgbClr val="203864"/>
                </a:solidFill>
                <a:cs typeface="Calibri"/>
              </a:rPr>
              <a:t> فرصة للتحدث عن أفكار</a:t>
            </a:r>
            <a:r>
              <a:rPr lang="ar-SA" sz="2800" dirty="0">
                <a:solidFill>
                  <a:srgbClr val="203864"/>
                </a:solidFill>
                <a:cs typeface="Calibri"/>
              </a:rPr>
              <a:t>ه</a:t>
            </a:r>
            <a:r>
              <a:rPr lang="ar-SY" sz="2800" dirty="0">
                <a:solidFill>
                  <a:srgbClr val="203864"/>
                </a:solidFill>
                <a:cs typeface="Calibri"/>
              </a:rPr>
              <a:t> انتحارية من دائرة الانتحار المفرغة و</a:t>
            </a:r>
            <a:r>
              <a:rPr lang="ar-SA" sz="2800" dirty="0">
                <a:solidFill>
                  <a:srgbClr val="203864"/>
                </a:solidFill>
                <a:cs typeface="Calibri"/>
              </a:rPr>
              <a:t>يشعر بالارتياح</a:t>
            </a:r>
            <a:r>
              <a:rPr lang="ar-SY" sz="2800" dirty="0">
                <a:solidFill>
                  <a:srgbClr val="203864"/>
                </a:solidFill>
                <a:cs typeface="Calibri"/>
              </a:rPr>
              <a:t>.</a:t>
            </a:r>
            <a:endParaRPr lang="ar-SA"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شجّعه </a:t>
            </a:r>
            <a:r>
              <a:rPr lang="ar-SY" sz="2800" dirty="0">
                <a:solidFill>
                  <a:srgbClr val="203864"/>
                </a:solidFill>
                <a:cs typeface="Calibri"/>
              </a:rPr>
              <a:t>على استشارة الطبيب </a:t>
            </a:r>
            <a:r>
              <a:rPr lang="ar-SA" sz="2800" dirty="0">
                <a:solidFill>
                  <a:srgbClr val="203864"/>
                </a:solidFill>
                <a:cs typeface="Calibri"/>
              </a:rPr>
              <a:t>من أجل ا</a:t>
            </a:r>
            <a:r>
              <a:rPr lang="ar-SY" sz="2800" dirty="0">
                <a:solidFill>
                  <a:srgbClr val="203864"/>
                </a:solidFill>
                <a:cs typeface="Calibri"/>
              </a:rPr>
              <a:t>لعلاج</a:t>
            </a:r>
            <a:r>
              <a:rPr lang="ar-SA" sz="2800" dirty="0">
                <a:solidFill>
                  <a:srgbClr val="203864"/>
                </a:solidFill>
                <a:cs typeface="Calibri"/>
              </a:rPr>
              <a:t> إن</a:t>
            </a:r>
            <a:r>
              <a:rPr lang="ar-SY" sz="2800" dirty="0">
                <a:solidFill>
                  <a:srgbClr val="203864"/>
                </a:solidFill>
                <a:cs typeface="Calibri"/>
              </a:rPr>
              <a:t> كانت لديه أفكار لإيذاء ن</a:t>
            </a:r>
            <a:r>
              <a:rPr lang="ar-SA" sz="2800" dirty="0">
                <a:solidFill>
                  <a:srgbClr val="203864"/>
                </a:solidFill>
                <a:cs typeface="Calibri"/>
              </a:rPr>
              <a:t>فسه.</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كيف يمكنكم مساعدة قريبكم الذي لديه فكرة 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3D21AFBC-3E85-64E7-97AB-78BB02CA2110}"/>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60379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3"/>
          <a:stretch>
            <a:fillRect/>
          </a:stretch>
        </p:blipFill>
        <p:spPr>
          <a:xfrm>
            <a:off x="0" y="0"/>
            <a:ext cx="12192000" cy="6858000"/>
          </a:xfrm>
          <a:prstGeom prst="rect">
            <a:avLst/>
          </a:prstGeom>
          <a:ln>
            <a:solidFill>
              <a:schemeClr val="accent1"/>
            </a:solidFill>
          </a:ln>
        </p:spPr>
      </p:pic>
      <p:sp>
        <p:nvSpPr>
          <p:cNvPr id="3" name="Oval 2"/>
          <p:cNvSpPr/>
          <p:nvPr/>
        </p:nvSpPr>
        <p:spPr>
          <a:xfrm>
            <a:off x="5080000" y="982133"/>
            <a:ext cx="1473200" cy="1320800"/>
          </a:xfrm>
          <a:prstGeom prst="ellipse">
            <a:avLst/>
          </a:prstGeom>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chemeClr val="accent1">
                  <a:lumMod val="50000"/>
                </a:schemeClr>
              </a:solidFill>
            </a:endParaRPr>
          </a:p>
        </p:txBody>
      </p:sp>
      <p:cxnSp>
        <p:nvCxnSpPr>
          <p:cNvPr id="5" name="Düz Bağlayıcı 4"/>
          <p:cNvCxnSpPr/>
          <p:nvPr/>
        </p:nvCxnSpPr>
        <p:spPr>
          <a:xfrm>
            <a:off x="5816600" y="2302933"/>
            <a:ext cx="0" cy="1981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5795433" y="4212166"/>
            <a:ext cx="601133" cy="838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5232400" y="2455333"/>
            <a:ext cx="584200" cy="838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816600" y="2455333"/>
            <a:ext cx="571500" cy="838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a:off x="5321300" y="4195232"/>
            <a:ext cx="524934" cy="87206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524500" y="1320800"/>
            <a:ext cx="165100" cy="321733"/>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accent1">
                  <a:lumMod val="50000"/>
                </a:schemeClr>
              </a:solidFill>
            </a:endParaRPr>
          </a:p>
        </p:txBody>
      </p:sp>
      <p:sp>
        <p:nvSpPr>
          <p:cNvPr id="21" name="Oval 20"/>
          <p:cNvSpPr/>
          <p:nvPr/>
        </p:nvSpPr>
        <p:spPr>
          <a:xfrm>
            <a:off x="5916082" y="1312333"/>
            <a:ext cx="165100" cy="321733"/>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accent1">
                  <a:lumMod val="50000"/>
                </a:schemeClr>
              </a:solidFill>
            </a:endParaRPr>
          </a:p>
        </p:txBody>
      </p:sp>
      <p:pic>
        <p:nvPicPr>
          <p:cNvPr id="12" name="Resim 11">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715274"/>
            <a:ext cx="1188230" cy="201892"/>
          </a:xfrm>
          <a:prstGeom prst="rect">
            <a:avLst/>
          </a:prstGeom>
        </p:spPr>
      </p:pic>
      <p:sp>
        <p:nvSpPr>
          <p:cNvPr id="13" name="Dikdörtgen: Köşeleri Yuvarlatılmış 9">
            <a:extLst>
              <a:ext uri="{FF2B5EF4-FFF2-40B4-BE49-F238E27FC236}">
                <a16:creationId xmlns:a16="http://schemas.microsoft.com/office/drawing/2014/main" id="{174B8EE8-2542-4CD3-B21D-97022E8E6634}"/>
              </a:ext>
            </a:extLst>
          </p:cNvPr>
          <p:cNvSpPr/>
          <p:nvPr/>
        </p:nvSpPr>
        <p:spPr>
          <a:xfrm>
            <a:off x="1840590" y="57319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50F0C79E-F8D7-E0F3-FFD5-BF88F8DF6AA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2288721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الأخطاء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124026"/>
          </a:xfrm>
          <a:prstGeom prst="rect">
            <a:avLst/>
          </a:prstGeom>
        </p:spPr>
        <p:txBody>
          <a:bodyPr vert="horz" wrap="square" lIns="0" tIns="137795" rIns="0" bIns="0" rtlCol="0">
            <a:spAutoFit/>
          </a:bodyPr>
          <a:lstStyle/>
          <a:p>
            <a:pPr marR="5080" algn="ctr" rtl="1">
              <a:spcBef>
                <a:spcPts val="1200"/>
              </a:spcBef>
            </a:pPr>
            <a:r>
              <a:rPr lang="ar-SA" sz="3200" dirty="0">
                <a:solidFill>
                  <a:srgbClr val="203864"/>
                </a:solidFill>
                <a:cs typeface="Calibri"/>
              </a:rPr>
              <a:t>إن كان الشخص يود الانتحار حقاً فإنه لا يمكن لأحد أن يمنعه.</a:t>
            </a:r>
          </a:p>
        </p:txBody>
      </p:sp>
      <p:sp>
        <p:nvSpPr>
          <p:cNvPr id="2" name="Dikdörtgen: Köşeleri Yuvarlatılmış 5">
            <a:extLst>
              <a:ext uri="{FF2B5EF4-FFF2-40B4-BE49-F238E27FC236}">
                <a16:creationId xmlns:a16="http://schemas.microsoft.com/office/drawing/2014/main" id="{5ACD3A8E-AE30-8558-63F3-EA41BBDE083B}"/>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197247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الحقائق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585690"/>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إن </a:t>
            </a:r>
            <a:r>
              <a:rPr lang="ar-SY" sz="2800" dirty="0">
                <a:solidFill>
                  <a:srgbClr val="203864"/>
                </a:solidFill>
                <a:cs typeface="Calibri"/>
              </a:rPr>
              <a:t>الأشخاص ا</a:t>
            </a:r>
            <a:r>
              <a:rPr lang="ar-SA" sz="2800" dirty="0">
                <a:solidFill>
                  <a:srgbClr val="203864"/>
                </a:solidFill>
                <a:cs typeface="Calibri"/>
              </a:rPr>
              <a:t>لمنتحرين </a:t>
            </a:r>
            <a:r>
              <a:rPr lang="ar-SY" sz="2800" dirty="0">
                <a:solidFill>
                  <a:srgbClr val="203864"/>
                </a:solidFill>
                <a:cs typeface="Calibri"/>
              </a:rPr>
              <a:t>لا ي</a:t>
            </a:r>
            <a:r>
              <a:rPr lang="ar-SA" sz="2800" dirty="0">
                <a:solidFill>
                  <a:srgbClr val="203864"/>
                </a:solidFill>
                <a:cs typeface="Calibri"/>
              </a:rPr>
              <a:t>ودون</a:t>
            </a:r>
            <a:r>
              <a:rPr lang="ar-SY" sz="2800" dirty="0">
                <a:solidFill>
                  <a:srgbClr val="203864"/>
                </a:solidFill>
                <a:cs typeface="Calibri"/>
              </a:rPr>
              <a:t> الموت</a:t>
            </a:r>
            <a:r>
              <a:rPr lang="ar-SA" sz="2800" dirty="0">
                <a:solidFill>
                  <a:srgbClr val="203864"/>
                </a:solidFill>
                <a:cs typeface="Calibri"/>
              </a:rPr>
              <a:t> في كثير من الأحيان وإنما لا يودون</a:t>
            </a:r>
            <a:r>
              <a:rPr lang="ar-SY" sz="2800" dirty="0">
                <a:solidFill>
                  <a:srgbClr val="203864"/>
                </a:solidFill>
                <a:cs typeface="Calibri"/>
              </a:rPr>
              <a:t> عيش </a:t>
            </a:r>
            <a:r>
              <a:rPr lang="ar-SY" sz="2800" b="1" dirty="0">
                <a:solidFill>
                  <a:srgbClr val="203864"/>
                </a:solidFill>
                <a:cs typeface="Calibri"/>
              </a:rPr>
              <a:t>الحياة التي يعيشونها</a:t>
            </a:r>
            <a:r>
              <a:rPr lang="ar-SA" sz="2800" dirty="0">
                <a:solidFill>
                  <a:srgbClr val="203864"/>
                </a:solidFill>
                <a:cs typeface="Calibri"/>
              </a:rPr>
              <a:t>.</a:t>
            </a:r>
          </a:p>
          <a:p>
            <a:pPr marR="5080" algn="just" rtl="1">
              <a:spcBef>
                <a:spcPts val="1200"/>
              </a:spcBef>
            </a:pPr>
            <a:r>
              <a:rPr lang="ar-SA" sz="2800" dirty="0">
                <a:solidFill>
                  <a:srgbClr val="203864"/>
                </a:solidFill>
                <a:cs typeface="Calibri"/>
              </a:rPr>
              <a:t>إن الغاية </a:t>
            </a:r>
            <a:r>
              <a:rPr lang="ar-SY" sz="2800" dirty="0">
                <a:solidFill>
                  <a:srgbClr val="203864"/>
                </a:solidFill>
                <a:cs typeface="Calibri"/>
              </a:rPr>
              <a:t>ه</a:t>
            </a:r>
            <a:r>
              <a:rPr lang="ar-SA" sz="2800" dirty="0">
                <a:solidFill>
                  <a:srgbClr val="203864"/>
                </a:solidFill>
                <a:cs typeface="Calibri"/>
              </a:rPr>
              <a:t>ي</a:t>
            </a:r>
            <a:r>
              <a:rPr lang="ar-SY" sz="2800" dirty="0">
                <a:solidFill>
                  <a:srgbClr val="203864"/>
                </a:solidFill>
                <a:cs typeface="Calibri"/>
              </a:rPr>
              <a:t> وضع حد للألم العميق الذي يعانون منه.</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7D170780-CDA1-BEFF-F52D-4588D32E65A7}"/>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127543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000915"/>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ينخفض</a:t>
            </a:r>
            <a:r>
              <a:rPr lang="ar-SY" sz="2800" dirty="0">
                <a:solidFill>
                  <a:srgbClr val="203864"/>
                </a:solidFill>
                <a:cs typeface="Calibri"/>
              </a:rPr>
              <a:t> خطر الانتحار</a:t>
            </a:r>
            <a:r>
              <a:rPr lang="ar-SA" sz="2800" dirty="0">
                <a:solidFill>
                  <a:srgbClr val="203864"/>
                </a:solidFill>
                <a:cs typeface="Calibri"/>
              </a:rPr>
              <a:t> في حال تحسن الحالة العاطفية لدى الشخص المصاب بالاكتئاب.</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الأخطاء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37A3466E-CC88-D788-D119-EDA486F3EEC3}"/>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55765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447465"/>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غالبا</a:t>
            </a:r>
            <a:r>
              <a:rPr lang="ar-SA" sz="2800" dirty="0">
                <a:solidFill>
                  <a:srgbClr val="203864"/>
                </a:solidFill>
                <a:cs typeface="Calibri"/>
              </a:rPr>
              <a:t>ً</a:t>
            </a:r>
            <a:r>
              <a:rPr lang="ar-SY" sz="2800" dirty="0">
                <a:solidFill>
                  <a:srgbClr val="203864"/>
                </a:solidFill>
                <a:cs typeface="Calibri"/>
              </a:rPr>
              <a:t> ما ينتحر مرضى الاكتئاب بعد أن تبدأ مستويات حيويتهم وطاقتهم</a:t>
            </a:r>
            <a:r>
              <a:rPr lang="ar-SA" sz="2800" dirty="0">
                <a:solidFill>
                  <a:srgbClr val="203864"/>
                </a:solidFill>
                <a:cs typeface="Calibri"/>
              </a:rPr>
              <a:t> بالازدياد</a:t>
            </a:r>
            <a:r>
              <a:rPr lang="ar-SY" sz="2800" dirty="0">
                <a:solidFill>
                  <a:srgbClr val="203864"/>
                </a:solidFill>
                <a:cs typeface="Calibri"/>
              </a:rPr>
              <a:t>. يجدون </a:t>
            </a:r>
            <a:r>
              <a:rPr lang="ar-SA" sz="2800" dirty="0">
                <a:solidFill>
                  <a:srgbClr val="203864"/>
                </a:solidFill>
                <a:cs typeface="Calibri"/>
              </a:rPr>
              <a:t>في أنفسهم </a:t>
            </a:r>
            <a:r>
              <a:rPr lang="ar-SY" sz="2800" dirty="0">
                <a:solidFill>
                  <a:srgbClr val="203864"/>
                </a:solidFill>
                <a:cs typeface="Calibri"/>
              </a:rPr>
              <a:t>القوة </a:t>
            </a:r>
            <a:r>
              <a:rPr lang="ar-SA" sz="2800" dirty="0">
                <a:solidFill>
                  <a:srgbClr val="203864"/>
                </a:solidFill>
                <a:cs typeface="Calibri"/>
              </a:rPr>
              <a:t>من أجل ا</a:t>
            </a:r>
            <a:r>
              <a:rPr lang="ar-SY" sz="2800" dirty="0">
                <a:solidFill>
                  <a:srgbClr val="203864"/>
                </a:solidFill>
                <a:cs typeface="Calibri"/>
              </a:rPr>
              <a:t>لانتحار</a:t>
            </a:r>
            <a:r>
              <a:rPr lang="ar-SA" sz="2800" dirty="0">
                <a:solidFill>
                  <a:srgbClr val="203864"/>
                </a:solidFill>
                <a:cs typeface="Calibri"/>
              </a:rPr>
              <a:t> عند شعورهم بالتحسن.</a:t>
            </a: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قد يبد</a:t>
            </a:r>
            <a:r>
              <a:rPr lang="ar-SA" sz="2800" dirty="0">
                <a:solidFill>
                  <a:srgbClr val="203864"/>
                </a:solidFill>
                <a:cs typeface="Calibri"/>
              </a:rPr>
              <a:t>و</a:t>
            </a:r>
            <a:r>
              <a:rPr lang="ar-SY" sz="2800" dirty="0">
                <a:solidFill>
                  <a:srgbClr val="203864"/>
                </a:solidFill>
                <a:cs typeface="Calibri"/>
              </a:rPr>
              <a:t>ن أكثر هدوء</a:t>
            </a:r>
            <a:r>
              <a:rPr lang="ar-SA" sz="2800" dirty="0">
                <a:solidFill>
                  <a:srgbClr val="203864"/>
                </a:solidFill>
                <a:cs typeface="Calibri"/>
              </a:rPr>
              <a:t>اً</a:t>
            </a:r>
            <a:r>
              <a:rPr lang="ar-SY" sz="2800" dirty="0">
                <a:solidFill>
                  <a:srgbClr val="203864"/>
                </a:solidFill>
                <a:cs typeface="Calibri"/>
              </a:rPr>
              <a:t> و</a:t>
            </a:r>
            <a:r>
              <a:rPr lang="ar-SA" sz="2800" dirty="0">
                <a:solidFill>
                  <a:srgbClr val="203864"/>
                </a:solidFill>
                <a:cs typeface="Calibri"/>
              </a:rPr>
              <a:t>بحالة أفضل</a:t>
            </a:r>
            <a:r>
              <a:rPr lang="ar-SY" sz="2800" dirty="0">
                <a:solidFill>
                  <a:srgbClr val="203864"/>
                </a:solidFill>
                <a:cs typeface="Calibri"/>
              </a:rPr>
              <a:t> من الخارج</a:t>
            </a:r>
            <a:r>
              <a:rPr lang="ar-SA" sz="2800" dirty="0">
                <a:solidFill>
                  <a:srgbClr val="203864"/>
                </a:solidFill>
                <a:cs typeface="Calibri"/>
              </a:rPr>
              <a:t> عند اتخاذهم قراراً نهائياً بالانتحار.</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الحقائق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58D26A10-F5F9-BCF5-8F9F-99967D4C2ED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772733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000915"/>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إن </a:t>
            </a:r>
            <a:r>
              <a:rPr lang="ar-SY" sz="2800" dirty="0">
                <a:solidFill>
                  <a:srgbClr val="203864"/>
                </a:solidFill>
                <a:cs typeface="Calibri"/>
              </a:rPr>
              <a:t>سؤال الشخص عم</a:t>
            </a:r>
            <a:r>
              <a:rPr lang="ar-SA" sz="2800" dirty="0">
                <a:solidFill>
                  <a:srgbClr val="203864"/>
                </a:solidFill>
                <a:cs typeface="Calibri"/>
              </a:rPr>
              <a:t>ّ</a:t>
            </a:r>
            <a:r>
              <a:rPr lang="ar-SY" sz="2800" dirty="0">
                <a:solidFill>
                  <a:srgbClr val="203864"/>
                </a:solidFill>
                <a:cs typeface="Calibri"/>
              </a:rPr>
              <a:t>ا إ</a:t>
            </a:r>
            <a:r>
              <a:rPr lang="ar-SA" sz="2800" dirty="0">
                <a:solidFill>
                  <a:srgbClr val="203864"/>
                </a:solidFill>
                <a:cs typeface="Calibri"/>
              </a:rPr>
              <a:t>ن</a:t>
            </a:r>
            <a:r>
              <a:rPr lang="ar-SY" sz="2800" dirty="0">
                <a:solidFill>
                  <a:srgbClr val="203864"/>
                </a:solidFill>
                <a:cs typeface="Calibri"/>
              </a:rPr>
              <a:t> كانت لديه أفكار انتحارية </a:t>
            </a:r>
            <a:r>
              <a:rPr lang="ar-SA" sz="2800" dirty="0">
                <a:solidFill>
                  <a:srgbClr val="203864"/>
                </a:solidFill>
                <a:cs typeface="Calibri"/>
              </a:rPr>
              <a:t>أم لا </a:t>
            </a:r>
            <a:r>
              <a:rPr lang="ar-SY" sz="2800" dirty="0">
                <a:solidFill>
                  <a:srgbClr val="203864"/>
                </a:solidFill>
                <a:cs typeface="Calibri"/>
              </a:rPr>
              <a:t>ي</a:t>
            </a:r>
            <a:r>
              <a:rPr lang="ar-SA" sz="2800" dirty="0">
                <a:solidFill>
                  <a:srgbClr val="203864"/>
                </a:solidFill>
                <a:cs typeface="Calibri"/>
              </a:rPr>
              <a:t>دخل</a:t>
            </a:r>
            <a:r>
              <a:rPr lang="ar-SY" sz="2800" dirty="0">
                <a:solidFill>
                  <a:srgbClr val="203864"/>
                </a:solidFill>
                <a:cs typeface="Calibri"/>
              </a:rPr>
              <a:t> فكرة الانتحار </a:t>
            </a:r>
            <a:r>
              <a:rPr lang="ar-SA" sz="2800" dirty="0">
                <a:solidFill>
                  <a:srgbClr val="203864"/>
                </a:solidFill>
                <a:cs typeface="Calibri"/>
              </a:rPr>
              <a:t>إلى </a:t>
            </a:r>
            <a:r>
              <a:rPr lang="ar-SY" sz="2800" dirty="0">
                <a:solidFill>
                  <a:srgbClr val="203864"/>
                </a:solidFill>
                <a:cs typeface="Calibri"/>
              </a:rPr>
              <a:t>ذهنه ويدفعه إلى الانتحار</a:t>
            </a:r>
            <a:r>
              <a:rPr lang="ar-SA" sz="2800" dirty="0">
                <a:solidFill>
                  <a:srgbClr val="203864"/>
                </a:solidFill>
                <a:cs typeface="Calibri"/>
              </a:rPr>
              <a:t>.</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الأخطاء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B16265AF-8A1B-CAB5-B3E2-62159C02379A}"/>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604756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447465"/>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إن </a:t>
            </a:r>
            <a:r>
              <a:rPr lang="ar-SY" sz="2800" dirty="0">
                <a:solidFill>
                  <a:srgbClr val="203864"/>
                </a:solidFill>
                <a:cs typeface="Calibri"/>
              </a:rPr>
              <a:t>طرح أسئلة حول </a:t>
            </a:r>
            <a:r>
              <a:rPr lang="ar-SA" sz="2800" dirty="0">
                <a:solidFill>
                  <a:srgbClr val="203864"/>
                </a:solidFill>
                <a:cs typeface="Calibri"/>
              </a:rPr>
              <a:t>الأفكار</a:t>
            </a:r>
            <a:r>
              <a:rPr lang="ar-SY" sz="2800" dirty="0">
                <a:solidFill>
                  <a:srgbClr val="203864"/>
                </a:solidFill>
                <a:cs typeface="Calibri"/>
              </a:rPr>
              <a:t> الانتحارية </a:t>
            </a:r>
            <a:r>
              <a:rPr lang="ar-SA" sz="2800" dirty="0">
                <a:solidFill>
                  <a:srgbClr val="203864"/>
                </a:solidFill>
                <a:cs typeface="Calibri"/>
              </a:rPr>
              <a:t>لدى</a:t>
            </a:r>
            <a:r>
              <a:rPr lang="ar-SY" sz="2800" dirty="0">
                <a:solidFill>
                  <a:srgbClr val="203864"/>
                </a:solidFill>
                <a:cs typeface="Calibri"/>
              </a:rPr>
              <a:t> الشخص </a:t>
            </a:r>
            <a:r>
              <a:rPr lang="ar-SA" sz="2800" dirty="0">
                <a:solidFill>
                  <a:srgbClr val="203864"/>
                </a:solidFill>
                <a:cs typeface="Calibri"/>
              </a:rPr>
              <a:t>يساعده في</a:t>
            </a:r>
            <a:r>
              <a:rPr lang="ar-SY" sz="2800" dirty="0">
                <a:solidFill>
                  <a:srgbClr val="203864"/>
                </a:solidFill>
                <a:cs typeface="Calibri"/>
              </a:rPr>
              <a:t> طلب المساعدة وتفريغ العبء العاطفي من خلال التحدث عن هذه المشاعر.</a:t>
            </a:r>
          </a:p>
          <a:p>
            <a:pPr marR="5080" algn="just" rtl="1">
              <a:spcBef>
                <a:spcPts val="1200"/>
              </a:spcBef>
            </a:pPr>
            <a:r>
              <a:rPr lang="ar-SA" sz="2800" dirty="0">
                <a:solidFill>
                  <a:srgbClr val="203864"/>
                </a:solidFill>
                <a:cs typeface="Calibri"/>
              </a:rPr>
              <a:t>يتحرر </a:t>
            </a:r>
            <a:r>
              <a:rPr lang="ar-SY" sz="2800" dirty="0">
                <a:solidFill>
                  <a:srgbClr val="203864"/>
                </a:solidFill>
                <a:cs typeface="Calibri"/>
              </a:rPr>
              <a:t>الشخص الذي </a:t>
            </a:r>
            <a:r>
              <a:rPr lang="ar-SA" sz="2800" dirty="0">
                <a:solidFill>
                  <a:srgbClr val="203864"/>
                </a:solidFill>
                <a:cs typeface="Calibri"/>
              </a:rPr>
              <a:t>يجد</a:t>
            </a:r>
            <a:r>
              <a:rPr lang="ar-SY" sz="2800" dirty="0">
                <a:solidFill>
                  <a:srgbClr val="203864"/>
                </a:solidFill>
                <a:cs typeface="Calibri"/>
              </a:rPr>
              <a:t> فرصة للتحدث عن أفكار</a:t>
            </a:r>
            <a:r>
              <a:rPr lang="ar-SA" sz="2800" dirty="0">
                <a:solidFill>
                  <a:srgbClr val="203864"/>
                </a:solidFill>
                <a:cs typeface="Calibri"/>
              </a:rPr>
              <a:t>ه</a:t>
            </a:r>
            <a:r>
              <a:rPr lang="ar-SY" sz="2800" dirty="0">
                <a:solidFill>
                  <a:srgbClr val="203864"/>
                </a:solidFill>
                <a:cs typeface="Calibri"/>
              </a:rPr>
              <a:t> انتحارية من دائرة الانتحار المفرغة و</a:t>
            </a:r>
            <a:r>
              <a:rPr lang="ar-SA" sz="2800" dirty="0">
                <a:solidFill>
                  <a:srgbClr val="203864"/>
                </a:solidFill>
                <a:cs typeface="Calibri"/>
              </a:rPr>
              <a:t>يشعر بالارتياح</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الحقائق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1BEBFBC1-708B-A859-22FE-2FDE32A4AD7F}"/>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214668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000915"/>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إن </a:t>
            </a:r>
            <a:r>
              <a:rPr lang="ar-SY" sz="2800" dirty="0">
                <a:solidFill>
                  <a:srgbClr val="203864"/>
                </a:solidFill>
                <a:cs typeface="Calibri"/>
              </a:rPr>
              <a:t>الشخص الذي يتحدث عن الانتحار لا يفعل ذلك</a:t>
            </a:r>
            <a:r>
              <a:rPr lang="ar-SA" sz="2800" dirty="0">
                <a:solidFill>
                  <a:srgbClr val="203864"/>
                </a:solidFill>
                <a:cs typeface="Calibri"/>
              </a:rPr>
              <a:t> وإنما </a:t>
            </a:r>
            <a:r>
              <a:rPr lang="ar-SY" sz="2800" dirty="0">
                <a:solidFill>
                  <a:srgbClr val="203864"/>
                </a:solidFill>
                <a:cs typeface="Calibri"/>
              </a:rPr>
              <a:t>يحاول </a:t>
            </a:r>
            <a:r>
              <a:rPr lang="ar-SA" sz="2800" dirty="0">
                <a:solidFill>
                  <a:srgbClr val="203864"/>
                </a:solidFill>
                <a:cs typeface="Calibri"/>
              </a:rPr>
              <a:t>ل</a:t>
            </a:r>
            <a:r>
              <a:rPr lang="ar-SY" sz="2800" dirty="0">
                <a:solidFill>
                  <a:srgbClr val="203864"/>
                </a:solidFill>
                <a:cs typeface="Calibri"/>
              </a:rPr>
              <a:t>فت الانتباه</a:t>
            </a:r>
            <a:r>
              <a:rPr lang="ar-SA" sz="2800" dirty="0">
                <a:solidFill>
                  <a:srgbClr val="203864"/>
                </a:solidFill>
                <a:cs typeface="Calibri"/>
              </a:rPr>
              <a:t> فحسب.</a:t>
            </a: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الأخطاء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F8E605FB-A1CC-CF8C-1552-88FB5F4A91F4}"/>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066339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000915"/>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إن </a:t>
            </a:r>
            <a:r>
              <a:rPr lang="ar-SY" sz="2800" dirty="0">
                <a:solidFill>
                  <a:srgbClr val="203864"/>
                </a:solidFill>
                <a:cs typeface="Calibri"/>
              </a:rPr>
              <a:t>حوالي 80</a:t>
            </a:r>
            <a:r>
              <a:rPr lang="ar-SA" sz="2800" dirty="0">
                <a:solidFill>
                  <a:srgbClr val="203864"/>
                </a:solidFill>
                <a:cs typeface="Calibri"/>
              </a:rPr>
              <a:t>% </a:t>
            </a:r>
            <a:r>
              <a:rPr lang="ar-SY" sz="2800" dirty="0">
                <a:solidFill>
                  <a:srgbClr val="203864"/>
                </a:solidFill>
                <a:cs typeface="Calibri"/>
              </a:rPr>
              <a:t>من الأشخاص الذين ينتح</a:t>
            </a:r>
            <a:r>
              <a:rPr lang="ar-SA" sz="2800" dirty="0">
                <a:solidFill>
                  <a:srgbClr val="203864"/>
                </a:solidFill>
                <a:cs typeface="Calibri"/>
              </a:rPr>
              <a:t>رون يخبرون</a:t>
            </a:r>
            <a:r>
              <a:rPr lang="ar-SY" sz="2800" dirty="0">
                <a:solidFill>
                  <a:srgbClr val="203864"/>
                </a:solidFill>
                <a:cs typeface="Calibri"/>
              </a:rPr>
              <a:t> الناس</a:t>
            </a:r>
            <a:r>
              <a:rPr lang="ar-SA" sz="2800" dirty="0">
                <a:solidFill>
                  <a:srgbClr val="203864"/>
                </a:solidFill>
                <a:cs typeface="Calibri"/>
              </a:rPr>
              <a:t> المحيطين بهم</a:t>
            </a:r>
            <a:r>
              <a:rPr lang="ar-SY" sz="2800" dirty="0">
                <a:solidFill>
                  <a:srgbClr val="203864"/>
                </a:solidFill>
                <a:cs typeface="Calibri"/>
              </a:rPr>
              <a:t> بنواياهم من قبل.</a:t>
            </a:r>
            <a:endParaRPr lang="ar-SA" sz="28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الحقائق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AC7FBE57-36E1-FE92-F8B5-DC253E7C320D}"/>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071706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770356"/>
          </a:xfrm>
          <a:prstGeom prst="rect">
            <a:avLst/>
          </a:prstGeom>
        </p:spPr>
        <p:txBody>
          <a:bodyPr vert="horz" wrap="square" lIns="0" tIns="137795" rIns="0" bIns="0" rtlCol="0">
            <a:spAutoFit/>
          </a:bodyPr>
          <a:lstStyle/>
          <a:p>
            <a:pPr marR="5080" algn="ctr" rtl="1">
              <a:spcBef>
                <a:spcPts val="1200"/>
              </a:spcBef>
            </a:pPr>
            <a:r>
              <a:rPr lang="ar-SY" sz="3200" dirty="0">
                <a:solidFill>
                  <a:srgbClr val="203864"/>
                </a:solidFill>
                <a:cs typeface="Calibri"/>
              </a:rPr>
              <a:t>عند</a:t>
            </a:r>
            <a:r>
              <a:rPr lang="ar-SA" sz="3200" dirty="0">
                <a:solidFill>
                  <a:srgbClr val="203864"/>
                </a:solidFill>
                <a:cs typeface="Calibri"/>
              </a:rPr>
              <a:t> تحدّث </a:t>
            </a:r>
            <a:r>
              <a:rPr lang="ar-SY" sz="3200" dirty="0">
                <a:solidFill>
                  <a:srgbClr val="203864"/>
                </a:solidFill>
                <a:cs typeface="Calibri"/>
              </a:rPr>
              <a:t>شخص ما عن الانتحار</a:t>
            </a:r>
            <a:br>
              <a:rPr lang="ar-SA" sz="3200" dirty="0">
                <a:solidFill>
                  <a:srgbClr val="203864"/>
                </a:solidFill>
                <a:cs typeface="Calibri"/>
              </a:rPr>
            </a:br>
            <a:r>
              <a:rPr lang="ar-SA" sz="3200" dirty="0">
                <a:solidFill>
                  <a:srgbClr val="203864"/>
                </a:solidFill>
                <a:cs typeface="Calibri"/>
              </a:rPr>
              <a:t>فإنه لا بد من أخذ </a:t>
            </a:r>
            <a:r>
              <a:rPr lang="ar-SY" sz="3200" dirty="0">
                <a:solidFill>
                  <a:srgbClr val="203864"/>
                </a:solidFill>
                <a:cs typeface="Calibri"/>
              </a:rPr>
              <a:t>الأمر على محمل الجد!</a:t>
            </a:r>
          </a:p>
          <a:p>
            <a:pPr marR="5080" algn="ctr" rtl="1">
              <a:spcBef>
                <a:spcPts val="1200"/>
              </a:spcBef>
            </a:pPr>
            <a:r>
              <a:rPr lang="ar-SY" sz="3200" dirty="0">
                <a:solidFill>
                  <a:srgbClr val="203864"/>
                </a:solidFill>
                <a:cs typeface="Calibri"/>
              </a:rPr>
              <a:t>دائما</a:t>
            </a:r>
            <a:r>
              <a:rPr lang="ar-SA" sz="3200" dirty="0">
                <a:solidFill>
                  <a:srgbClr val="203864"/>
                </a:solidFill>
                <a:cs typeface="Calibri"/>
              </a:rPr>
              <a:t>ً</a:t>
            </a:r>
            <a:r>
              <a:rPr lang="ar-SY" sz="3200" dirty="0">
                <a:solidFill>
                  <a:srgbClr val="203864"/>
                </a:solidFill>
                <a:cs typeface="Calibri"/>
              </a:rPr>
              <a:t>!</a:t>
            </a:r>
            <a:endParaRPr lang="ar-SA" sz="32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الحقائق حول الانتحار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4A31816B-1ADB-C2E8-4AE8-5C80AE664A6B}"/>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139305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317009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المصادر التي يمكن مراجعتها من أجل الصحة النفسية والدعم النفسي الاجتماعي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324354"/>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الأطباء ال</a:t>
            </a:r>
            <a:r>
              <a:rPr lang="ar-SA" sz="2800" dirty="0">
                <a:solidFill>
                  <a:srgbClr val="203864"/>
                </a:solidFill>
                <a:cs typeface="Calibri"/>
              </a:rPr>
              <a:t>نفسيون</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المرشدون</a:t>
            </a:r>
            <a:r>
              <a:rPr lang="ar-SY" sz="2800" dirty="0">
                <a:solidFill>
                  <a:srgbClr val="203864"/>
                </a:solidFill>
                <a:cs typeface="Calibri"/>
              </a:rPr>
              <a:t> النفس</a:t>
            </a:r>
            <a:r>
              <a:rPr lang="ar-SA" sz="2800" dirty="0">
                <a:solidFill>
                  <a:srgbClr val="203864"/>
                </a:solidFill>
                <a:cs typeface="Calibri"/>
              </a:rPr>
              <a:t>يون</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أخصائيو الخدمات</a:t>
            </a:r>
            <a:r>
              <a:rPr lang="ar-SY" sz="2800" dirty="0">
                <a:solidFill>
                  <a:srgbClr val="203864"/>
                </a:solidFill>
                <a:cs typeface="Calibri"/>
              </a:rPr>
              <a:t> الاجتماعي</a:t>
            </a:r>
            <a:r>
              <a:rPr lang="ar-SA" sz="2800" dirty="0">
                <a:solidFill>
                  <a:srgbClr val="203864"/>
                </a:solidFill>
                <a:cs typeface="Calibri"/>
              </a:rPr>
              <a:t>ة</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أطباء الأسرة</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6A4AF98D-5DBE-DAD5-790E-73A32FF22C43}"/>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65017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الصحة النفسية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186129"/>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هي حالة من الرفاهية يكون الفرد فيها مدركاً لقدراته الخاصة،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قادراً على التعامل مع ضغوط الحياة العادية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قادراً على العمل بإنتاجية وكفاءة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قادراً على المساهمة في المجتمع الذي يعيش فيه (منظمة الصحة العالمية </a:t>
            </a:r>
            <a:r>
              <a:rPr lang="tr-TR" sz="2800" dirty="0">
                <a:solidFill>
                  <a:srgbClr val="203864"/>
                </a:solidFill>
                <a:cs typeface="Calibri"/>
              </a:rPr>
              <a:t>2001a</a:t>
            </a:r>
            <a:r>
              <a:rPr lang="ar-SY" sz="2800" dirty="0">
                <a:solidFill>
                  <a:srgbClr val="203864"/>
                </a:solidFill>
                <a:cs typeface="Calibri"/>
              </a:rPr>
              <a:t>، ص 1)</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6CDFAD26-3612-D612-261A-D0EE6A8C6B9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80930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99035"/>
          </a:xfrm>
          <a:prstGeom prst="rect">
            <a:avLst/>
          </a:prstGeom>
        </p:spPr>
        <p:txBody>
          <a:bodyPr vert="horz" wrap="square" lIns="0" tIns="137795" rIns="0" bIns="0" rtlCol="0">
            <a:spAutoFit/>
          </a:bodyPr>
          <a:lstStyle/>
          <a:p>
            <a:pPr marL="457200" marR="5080" indent="-457200" algn="just" rtl="1">
              <a:spcBef>
                <a:spcPts val="1000"/>
              </a:spcBef>
              <a:buFont typeface="Arial" panose="020B0604020202020204" pitchFamily="34" charset="0"/>
              <a:buChar char="•"/>
            </a:pPr>
            <a:r>
              <a:rPr lang="ar-SY" sz="2000" dirty="0">
                <a:solidFill>
                  <a:srgbClr val="203864"/>
                </a:solidFill>
                <a:cs typeface="Calibri"/>
              </a:rPr>
              <a:t>مراكز صحة المهاجرين</a:t>
            </a:r>
          </a:p>
          <a:p>
            <a:pPr marL="457200" marR="5080" indent="-457200" algn="just" rtl="1">
              <a:spcBef>
                <a:spcPts val="1000"/>
              </a:spcBef>
              <a:buFont typeface="Arial" panose="020B0604020202020204" pitchFamily="34" charset="0"/>
              <a:buChar char="•"/>
            </a:pPr>
            <a:r>
              <a:rPr lang="ar-SY" sz="2000" dirty="0">
                <a:solidFill>
                  <a:srgbClr val="203864"/>
                </a:solidFill>
                <a:cs typeface="Calibri"/>
              </a:rPr>
              <a:t>المش</a:t>
            </a:r>
            <a:r>
              <a:rPr lang="ar-SA" sz="2000" dirty="0">
                <a:solidFill>
                  <a:srgbClr val="203864"/>
                </a:solidFill>
                <a:cs typeface="Calibri"/>
              </a:rPr>
              <a:t>ا</a:t>
            </a:r>
            <a:r>
              <a:rPr lang="ar-SY" sz="2000" dirty="0">
                <a:solidFill>
                  <a:srgbClr val="203864"/>
                </a:solidFill>
                <a:cs typeface="Calibri"/>
              </a:rPr>
              <a:t>في</a:t>
            </a:r>
          </a:p>
          <a:p>
            <a:pPr marL="457200" marR="5080" indent="-457200" algn="just" rtl="1">
              <a:spcBef>
                <a:spcPts val="1000"/>
              </a:spcBef>
              <a:buFont typeface="Arial" panose="020B0604020202020204" pitchFamily="34" charset="0"/>
              <a:buChar char="•"/>
            </a:pPr>
            <a:r>
              <a:rPr lang="ar-SY" sz="2000" dirty="0">
                <a:solidFill>
                  <a:srgbClr val="203864"/>
                </a:solidFill>
                <a:cs typeface="Calibri"/>
              </a:rPr>
              <a:t>مراكز صحة الأسرة</a:t>
            </a:r>
          </a:p>
          <a:p>
            <a:pPr marL="457200" marR="5080" indent="-457200" algn="just" rtl="1">
              <a:spcBef>
                <a:spcPts val="1000"/>
              </a:spcBef>
              <a:buFont typeface="Arial" panose="020B0604020202020204" pitchFamily="34" charset="0"/>
              <a:buChar char="•"/>
            </a:pPr>
            <a:r>
              <a:rPr lang="ar-SY" sz="2000" dirty="0">
                <a:solidFill>
                  <a:srgbClr val="203864"/>
                </a:solidFill>
                <a:cs typeface="Calibri"/>
              </a:rPr>
              <a:t>مراكز صحة المجتمع</a:t>
            </a:r>
          </a:p>
          <a:p>
            <a:pPr marL="457200" marR="5080" indent="-457200" algn="just" rtl="1">
              <a:spcBef>
                <a:spcPts val="1000"/>
              </a:spcBef>
              <a:buFont typeface="Arial" panose="020B0604020202020204" pitchFamily="34" charset="0"/>
              <a:buChar char="•"/>
            </a:pPr>
            <a:r>
              <a:rPr lang="ar-SY" sz="2000" dirty="0">
                <a:solidFill>
                  <a:srgbClr val="203864"/>
                </a:solidFill>
                <a:cs typeface="Calibri"/>
              </a:rPr>
              <a:t>مراكز الحياة الصحية</a:t>
            </a:r>
          </a:p>
          <a:p>
            <a:pPr marL="457200" marR="5080" indent="-457200" algn="just" rtl="1">
              <a:spcBef>
                <a:spcPts val="10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مراكز </a:t>
            </a:r>
            <a:r>
              <a:rPr lang="ar-SA" sz="2000" dirty="0">
                <a:solidFill>
                  <a:srgbClr val="203864"/>
                </a:solidFill>
                <a:cs typeface="Calibri"/>
              </a:rPr>
              <a:t>المجتمعية التابعة للهلال الأحمر</a:t>
            </a:r>
            <a:endParaRPr lang="ar-SY" sz="2000" dirty="0">
              <a:solidFill>
                <a:srgbClr val="203864"/>
              </a:solidFill>
              <a:cs typeface="Calibri"/>
            </a:endParaRPr>
          </a:p>
          <a:p>
            <a:pPr marL="457200" marR="5080" indent="-457200" algn="just" rtl="1">
              <a:spcBef>
                <a:spcPts val="1000"/>
              </a:spcBef>
              <a:buFont typeface="Arial" panose="020B0604020202020204" pitchFamily="34" charset="0"/>
              <a:buChar char="•"/>
            </a:pPr>
            <a:r>
              <a:rPr lang="ar-SY" sz="2000" dirty="0">
                <a:solidFill>
                  <a:srgbClr val="203864"/>
                </a:solidFill>
                <a:cs typeface="Calibri"/>
              </a:rPr>
              <a:t>مراكز الدعم النفسي والاجتماعي </a:t>
            </a:r>
            <a:r>
              <a:rPr lang="ar-SA" sz="2000" dirty="0">
                <a:solidFill>
                  <a:srgbClr val="203864"/>
                </a:solidFill>
                <a:cs typeface="Calibri"/>
              </a:rPr>
              <a:t>التابعة ل</a:t>
            </a:r>
            <a:r>
              <a:rPr lang="ar-SY" sz="2000" dirty="0">
                <a:solidFill>
                  <a:srgbClr val="203864"/>
                </a:solidFill>
                <a:cs typeface="Calibri"/>
              </a:rPr>
              <a:t>لبلديات</a:t>
            </a:r>
          </a:p>
          <a:p>
            <a:pPr marL="457200" marR="5080" indent="-457200" algn="just" rtl="1">
              <a:spcBef>
                <a:spcPts val="1000"/>
              </a:spcBef>
              <a:buFont typeface="Arial" panose="020B0604020202020204" pitchFamily="34" charset="0"/>
              <a:buChar char="•"/>
            </a:pPr>
            <a:r>
              <a:rPr lang="ar-SY" sz="2000" dirty="0">
                <a:solidFill>
                  <a:srgbClr val="203864"/>
                </a:solidFill>
                <a:cs typeface="Calibri"/>
              </a:rPr>
              <a:t>مراكز الدعم النفسي والاجتماعي </a:t>
            </a:r>
            <a:r>
              <a:rPr lang="ar-SA" sz="2000" dirty="0">
                <a:solidFill>
                  <a:srgbClr val="203864"/>
                </a:solidFill>
                <a:cs typeface="Calibri"/>
              </a:rPr>
              <a:t>التابعة ل</a:t>
            </a:r>
            <a:r>
              <a:rPr lang="ar-SY" sz="2000" dirty="0">
                <a:solidFill>
                  <a:srgbClr val="203864"/>
                </a:solidFill>
                <a:cs typeface="Calibri"/>
              </a:rPr>
              <a:t>لمنظمات غير الحكومية في منطقتك</a:t>
            </a:r>
            <a:endParaRPr lang="ar-SA" sz="20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317009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المصادر التي يمكن مراجعتها من أجل الصحة النفسية والدعم النفسي الاجتماعي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72EF3EDD-C257-7DAD-5D1A-1DECA7B8470E}"/>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303596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pic>
        <p:nvPicPr>
          <p:cNvPr id="16" name="Resim 15">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7"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الصحة النفسية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BDB47244-EED1-4FD9-9A5B-C900E30E2C72}"/>
              </a:ext>
            </a:extLst>
          </p:cNvPr>
          <p:cNvSpPr txBox="1"/>
          <p:nvPr/>
        </p:nvSpPr>
        <p:spPr>
          <a:xfrm>
            <a:off x="7106478" y="2179490"/>
            <a:ext cx="4412223" cy="1693412"/>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Y" sz="2400" dirty="0">
                <a:solidFill>
                  <a:srgbClr val="203864"/>
                </a:solidFill>
                <a:cs typeface="Calibri"/>
              </a:rPr>
              <a:t>علينا التمتع بحالة من الرفاهية الجسدية والعقلية والاجتماعية الكاملة</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الاهتمام بصحتنا النفسية كاهتمامنا بأجسامنا.</a:t>
            </a:r>
            <a:endParaRPr lang="ar-SA" sz="2400" dirty="0">
              <a:solidFill>
                <a:srgbClr val="203864"/>
              </a:solidFill>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كي نكون أصحاء تماماً</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43A3FCD6-006E-854B-5C10-551A939ECE7F}"/>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407899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كيف نحمي صحتنا النفسية؟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9390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النشاط البدني المنتظم</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الاهتمام بأنماط النوم الصحية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نظام غذائي صحي ومتوازن</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الفكاهة والابتسام</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الدعم الاجتماعي</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إقامة علاقات وروابط صحية</a:t>
            </a:r>
            <a:endParaRPr lang="ar-SA" sz="2800" dirty="0">
              <a:solidFill>
                <a:srgbClr val="203864"/>
              </a:solidFill>
              <a:cs typeface="Calibri"/>
            </a:endParaRPr>
          </a:p>
        </p:txBody>
      </p:sp>
      <p:sp>
        <p:nvSpPr>
          <p:cNvPr id="2" name="Dikdörtgen: Köşeleri Yuvarlatılmış 5">
            <a:extLst>
              <a:ext uri="{FF2B5EF4-FFF2-40B4-BE49-F238E27FC236}">
                <a16:creationId xmlns:a16="http://schemas.microsoft.com/office/drawing/2014/main" id="{1F2D6599-CE00-FABD-0823-BDC10D8B3EE8}"/>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52127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9390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التواصل الصحي</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المرونة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التعرف على المشاعر وتقبلها</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اكتساب مهارات التعامل مع التوتر</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الحصول على المساعدة والدعم عند الحاجة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تقديم المساعدات التطوعية (المادية والمعنوية)</a:t>
            </a:r>
            <a:endParaRPr lang="ar-SA" sz="28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كيف نحمي صحتنا النفسية؟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Dikdörtgen: Köşeleri Yuvarlatılmış 5">
            <a:extLst>
              <a:ext uri="{FF2B5EF4-FFF2-40B4-BE49-F238E27FC236}">
                <a16:creationId xmlns:a16="http://schemas.microsoft.com/office/drawing/2014/main" id="{99576F11-2B04-482D-61DC-D262B3F5F5A2}"/>
              </a:ext>
            </a:extLst>
          </p:cNvPr>
          <p:cNvSpPr/>
          <p:nvPr/>
        </p:nvSpPr>
        <p:spPr>
          <a:xfrm>
            <a:off x="1595030" y="616219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Tree>
    <p:extLst>
      <p:ext uri="{BB962C8B-B14F-4D97-AF65-F5344CB8AC3E}">
        <p14:creationId xmlns:p14="http://schemas.microsoft.com/office/powerpoint/2010/main" val="1611022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3671</Words>
  <Application>Microsoft Office PowerPoint</Application>
  <PresentationFormat>Geniş ekran</PresentationFormat>
  <Paragraphs>477</Paragraphs>
  <Slides>60</Slides>
  <Notes>56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60</vt:i4>
      </vt:variant>
    </vt:vector>
  </HeadingPairs>
  <TitlesOfParts>
    <vt:vector size="65"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109</cp:revision>
  <dcterms:created xsi:type="dcterms:W3CDTF">2020-11-02T08:42:42Z</dcterms:created>
  <dcterms:modified xsi:type="dcterms:W3CDTF">2023-01-08T11:30:58Z</dcterms:modified>
</cp:coreProperties>
</file>